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88" r:id="rId4"/>
    <p:sldId id="289" r:id="rId5"/>
    <p:sldId id="272" r:id="rId6"/>
    <p:sldId id="279" r:id="rId7"/>
    <p:sldId id="262" r:id="rId8"/>
    <p:sldId id="283" r:id="rId9"/>
    <p:sldId id="265" r:id="rId10"/>
    <p:sldId id="281" r:id="rId11"/>
    <p:sldId id="282" r:id="rId12"/>
    <p:sldId id="271" r:id="rId13"/>
    <p:sldId id="280" r:id="rId14"/>
    <p:sldId id="290" r:id="rId15"/>
    <p:sldId id="275" r:id="rId16"/>
    <p:sldId id="274" r:id="rId17"/>
    <p:sldId id="285" r:id="rId18"/>
    <p:sldId id="287" r:id="rId19"/>
    <p:sldId id="286" r:id="rId20"/>
    <p:sldId id="284"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86" autoAdjust="0"/>
  </p:normalViewPr>
  <p:slideViewPr>
    <p:cSldViewPr snapToGrid="0">
      <p:cViewPr varScale="1">
        <p:scale>
          <a:sx n="57" d="100"/>
          <a:sy n="57" d="100"/>
        </p:scale>
        <p:origin x="1107"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a:t>Average Violation Scores</a:t>
            </a:r>
          </a:p>
        </c:rich>
      </c:tx>
      <c:layout>
        <c:manualLayout>
          <c:xMode val="edge"/>
          <c:yMode val="edge"/>
          <c:x val="0.34704533064197324"/>
          <c:y val="1.7057760267873704E-2"/>
        </c:manualLayout>
      </c:layout>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Control</c:v>
                </c:pt>
                <c:pt idx="1">
                  <c:v>Information </c:v>
                </c:pt>
                <c:pt idx="2">
                  <c:v>Information + Gift Card</c:v>
                </c:pt>
                <c:pt idx="3">
                  <c:v>Information + Sticker</c:v>
                </c:pt>
              </c:strCache>
            </c:strRef>
          </c:cat>
          <c:val>
            <c:numRef>
              <c:f>Sheet1!$B$2:$B$5</c:f>
              <c:numCache>
                <c:formatCode>General</c:formatCode>
                <c:ptCount val="4"/>
              </c:numCache>
            </c:numRef>
          </c:val>
          <c:extLst>
            <c:ext xmlns:c16="http://schemas.microsoft.com/office/drawing/2014/chart" uri="{C3380CC4-5D6E-409C-BE32-E72D297353CC}">
              <c16:uniqueId val="{00000000-0ADA-4EFB-80B5-CC7101B6980F}"/>
            </c:ext>
          </c:extLst>
        </c:ser>
        <c:ser>
          <c:idx val="1"/>
          <c:order val="1"/>
          <c:tx>
            <c:strRef>
              <c:f>Sheet1!$C$1</c:f>
              <c:strCache>
                <c:ptCount val="1"/>
                <c:pt idx="0">
                  <c:v>Series 2</c:v>
                </c:pt>
              </c:strCache>
            </c:strRef>
          </c:tx>
          <c:spPr>
            <a:solidFill>
              <a:schemeClr val="accent6">
                <a:lumMod val="40000"/>
                <a:lumOff val="60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3">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ADA-4EFB-80B5-CC7101B6980F}"/>
              </c:ext>
            </c:extLst>
          </c:dPt>
          <c:dPt>
            <c:idx val="2"/>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0ADA-4EFB-80B5-CC7101B6980F}"/>
              </c:ext>
            </c:extLst>
          </c:dPt>
          <c:dPt>
            <c:idx val="3"/>
            <c:invertIfNegative val="0"/>
            <c:bubble3D val="0"/>
            <c:spPr>
              <a:solidFill>
                <a:schemeClr val="accent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0ADA-4EFB-80B5-CC7101B6980F}"/>
              </c:ext>
            </c:extLst>
          </c:dPt>
          <c:dLbls>
            <c:dLbl>
              <c:idx val="0"/>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DA-4EFB-80B5-CC7101B6980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Control</c:v>
                </c:pt>
                <c:pt idx="1">
                  <c:v>Information </c:v>
                </c:pt>
                <c:pt idx="2">
                  <c:v>Information + Gift Card</c:v>
                </c:pt>
                <c:pt idx="3">
                  <c:v>Information + Sticker</c:v>
                </c:pt>
              </c:strCache>
            </c:strRef>
          </c:cat>
          <c:val>
            <c:numRef>
              <c:f>Sheet1!$C$2:$C$5</c:f>
              <c:numCache>
                <c:formatCode>General</c:formatCode>
                <c:ptCount val="4"/>
                <c:pt idx="0">
                  <c:v>1.296</c:v>
                </c:pt>
                <c:pt idx="1">
                  <c:v>0.85799999999999998</c:v>
                </c:pt>
                <c:pt idx="2">
                  <c:v>0.73299999999999998</c:v>
                </c:pt>
                <c:pt idx="3">
                  <c:v>0.65100000000000002</c:v>
                </c:pt>
              </c:numCache>
            </c:numRef>
          </c:val>
          <c:extLst>
            <c:ext xmlns:c16="http://schemas.microsoft.com/office/drawing/2014/chart" uri="{C3380CC4-5D6E-409C-BE32-E72D297353CC}">
              <c16:uniqueId val="{00000001-0ADA-4EFB-80B5-CC7101B6980F}"/>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Control</c:v>
                </c:pt>
                <c:pt idx="1">
                  <c:v>Information </c:v>
                </c:pt>
                <c:pt idx="2">
                  <c:v>Information + Gift Card</c:v>
                </c:pt>
                <c:pt idx="3">
                  <c:v>Information + Sticker</c:v>
                </c:pt>
              </c:strCache>
            </c:strRef>
          </c:cat>
          <c:val>
            <c:numRef>
              <c:f>Sheet1!$D$2:$D$5</c:f>
              <c:numCache>
                <c:formatCode>General</c:formatCode>
                <c:ptCount val="4"/>
              </c:numCache>
            </c:numRef>
          </c:val>
          <c:extLst>
            <c:ext xmlns:c16="http://schemas.microsoft.com/office/drawing/2014/chart" uri="{C3380CC4-5D6E-409C-BE32-E72D297353CC}">
              <c16:uniqueId val="{00000002-0ADA-4EFB-80B5-CC7101B6980F}"/>
            </c:ext>
          </c:extLst>
        </c:ser>
        <c:dLbls>
          <c:showLegendKey val="0"/>
          <c:showVal val="0"/>
          <c:showCatName val="0"/>
          <c:showSerName val="0"/>
          <c:showPercent val="0"/>
          <c:showBubbleSize val="0"/>
        </c:dLbls>
        <c:gapWidth val="100"/>
        <c:overlap val="-24"/>
        <c:axId val="467739808"/>
        <c:axId val="1990554784"/>
      </c:barChart>
      <c:catAx>
        <c:axId val="467739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2400" b="0" i="0" u="none" strike="noStrike" kern="1200" baseline="0">
                <a:solidFill>
                  <a:schemeClr val="tx1">
                    <a:lumMod val="65000"/>
                    <a:lumOff val="35000"/>
                  </a:schemeClr>
                </a:solidFill>
                <a:latin typeface="+mn-lt"/>
                <a:ea typeface="+mn-ea"/>
                <a:cs typeface="+mn-cs"/>
              </a:defRPr>
            </a:pPr>
            <a:endParaRPr lang="en-US"/>
          </a:p>
        </c:txPr>
        <c:crossAx val="1990554784"/>
        <c:crosses val="autoZero"/>
        <c:auto val="1"/>
        <c:lblAlgn val="ctr"/>
        <c:lblOffset val="100"/>
        <c:noMultiLvlLbl val="0"/>
      </c:catAx>
      <c:valAx>
        <c:axId val="1990554784"/>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Average Violation Score</a:t>
                </a:r>
              </a:p>
            </c:rich>
          </c:tx>
          <c:layout>
            <c:manualLayout>
              <c:xMode val="edge"/>
              <c:yMode val="edge"/>
              <c:x val="0"/>
              <c:y val="0.3432666879460171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773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a:t>Group-wise Violation</a:t>
            </a:r>
          </a:p>
        </c:rich>
      </c:tx>
      <c:layout>
        <c:manualLayout>
          <c:xMode val="edge"/>
          <c:yMode val="edge"/>
          <c:x val="0.37475161727552586"/>
          <c:y val="2.4341454197075552E-2"/>
        </c:manualLayout>
      </c:layout>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503052290376066E-2"/>
          <c:y val="0.16481477159000169"/>
          <c:w val="0.92415238755437323"/>
          <c:h val="0.63693664020443608"/>
        </c:manualLayout>
      </c:layout>
      <c:barChart>
        <c:barDir val="col"/>
        <c:grouping val="clustered"/>
        <c:varyColors val="0"/>
        <c:ser>
          <c:idx val="0"/>
          <c:order val="0"/>
          <c:tx>
            <c:strRef>
              <c:f>Sheet1!$B$1</c:f>
              <c:strCache>
                <c:ptCount val="1"/>
                <c:pt idx="0">
                  <c:v>No Violations</c:v>
                </c:pt>
              </c:strCache>
            </c:strRef>
          </c:tx>
          <c:spPr>
            <a:solidFill>
              <a:schemeClr val="accent1">
                <a:lumMod val="40000"/>
                <a:lumOff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Control</c:v>
                </c:pt>
                <c:pt idx="1">
                  <c:v>Information</c:v>
                </c:pt>
                <c:pt idx="2">
                  <c:v>Information + Gift Card</c:v>
                </c:pt>
                <c:pt idx="3">
                  <c:v>Information + Sticker</c:v>
                </c:pt>
              </c:strCache>
            </c:strRef>
          </c:cat>
          <c:val>
            <c:numRef>
              <c:f>Sheet1!$B$2:$B$5</c:f>
              <c:numCache>
                <c:formatCode>General</c:formatCode>
                <c:ptCount val="4"/>
                <c:pt idx="0">
                  <c:v>8</c:v>
                </c:pt>
                <c:pt idx="1">
                  <c:v>18</c:v>
                </c:pt>
                <c:pt idx="2">
                  <c:v>26</c:v>
                </c:pt>
                <c:pt idx="3">
                  <c:v>28</c:v>
                </c:pt>
              </c:numCache>
            </c:numRef>
          </c:val>
          <c:extLst>
            <c:ext xmlns:c16="http://schemas.microsoft.com/office/drawing/2014/chart" uri="{C3380CC4-5D6E-409C-BE32-E72D297353CC}">
              <c16:uniqueId val="{00000000-21D5-4988-8A7D-C83F9C705FEF}"/>
            </c:ext>
          </c:extLst>
        </c:ser>
        <c:ser>
          <c:idx val="1"/>
          <c:order val="1"/>
          <c:tx>
            <c:strRef>
              <c:f>Sheet1!$C$1</c:f>
              <c:strCache>
                <c:ptCount val="1"/>
                <c:pt idx="0">
                  <c:v>Moderate Violations</c:v>
                </c:pt>
              </c:strCache>
            </c:strRef>
          </c:tx>
          <c:spPr>
            <a:solidFill>
              <a:schemeClr val="tx2">
                <a:lumMod val="60000"/>
                <a:lumOff val="4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Control</c:v>
                </c:pt>
                <c:pt idx="1">
                  <c:v>Information</c:v>
                </c:pt>
                <c:pt idx="2">
                  <c:v>Information + Gift Card</c:v>
                </c:pt>
                <c:pt idx="3">
                  <c:v>Information + Sticker</c:v>
                </c:pt>
              </c:strCache>
            </c:strRef>
          </c:cat>
          <c:val>
            <c:numRef>
              <c:f>Sheet1!$C$2:$C$5</c:f>
              <c:numCache>
                <c:formatCode>General</c:formatCode>
                <c:ptCount val="4"/>
                <c:pt idx="0">
                  <c:v>41</c:v>
                </c:pt>
                <c:pt idx="1">
                  <c:v>39</c:v>
                </c:pt>
                <c:pt idx="2">
                  <c:v>32</c:v>
                </c:pt>
                <c:pt idx="3">
                  <c:v>31</c:v>
                </c:pt>
              </c:numCache>
            </c:numRef>
          </c:val>
          <c:extLst>
            <c:ext xmlns:c16="http://schemas.microsoft.com/office/drawing/2014/chart" uri="{C3380CC4-5D6E-409C-BE32-E72D297353CC}">
              <c16:uniqueId val="{00000001-21D5-4988-8A7D-C83F9C705FEF}"/>
            </c:ext>
          </c:extLst>
        </c:ser>
        <c:ser>
          <c:idx val="2"/>
          <c:order val="2"/>
          <c:tx>
            <c:strRef>
              <c:f>Sheet1!$D$1</c:f>
              <c:strCache>
                <c:ptCount val="1"/>
                <c:pt idx="0">
                  <c:v>Severe Violations</c:v>
                </c:pt>
              </c:strCache>
            </c:strRef>
          </c:tx>
          <c:spPr>
            <a:solidFill>
              <a:schemeClr val="accent1">
                <a:lumMod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Control</c:v>
                </c:pt>
                <c:pt idx="1">
                  <c:v>Information</c:v>
                </c:pt>
                <c:pt idx="2">
                  <c:v>Information + Gift Card</c:v>
                </c:pt>
                <c:pt idx="3">
                  <c:v>Information + Sticker</c:v>
                </c:pt>
              </c:strCache>
            </c:strRef>
          </c:cat>
          <c:val>
            <c:numRef>
              <c:f>Sheet1!$D$2:$D$5</c:f>
              <c:numCache>
                <c:formatCode>General</c:formatCode>
                <c:ptCount val="4"/>
                <c:pt idx="0">
                  <c:v>17</c:v>
                </c:pt>
                <c:pt idx="1">
                  <c:v>6</c:v>
                </c:pt>
                <c:pt idx="2">
                  <c:v>7</c:v>
                </c:pt>
                <c:pt idx="3">
                  <c:v>4</c:v>
                </c:pt>
              </c:numCache>
            </c:numRef>
          </c:val>
          <c:extLst>
            <c:ext xmlns:c16="http://schemas.microsoft.com/office/drawing/2014/chart" uri="{C3380CC4-5D6E-409C-BE32-E72D297353CC}">
              <c16:uniqueId val="{00000002-21D5-4988-8A7D-C83F9C705FEF}"/>
            </c:ext>
          </c:extLst>
        </c:ser>
        <c:dLbls>
          <c:dLblPos val="outEnd"/>
          <c:showLegendKey val="0"/>
          <c:showVal val="1"/>
          <c:showCatName val="0"/>
          <c:showSerName val="0"/>
          <c:showPercent val="0"/>
          <c:showBubbleSize val="0"/>
        </c:dLbls>
        <c:gapWidth val="444"/>
        <c:axId val="1720205120"/>
        <c:axId val="1993155952"/>
      </c:barChart>
      <c:catAx>
        <c:axId val="1720205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1993155952"/>
        <c:crosses val="autoZero"/>
        <c:auto val="1"/>
        <c:lblAlgn val="ctr"/>
        <c:lblOffset val="100"/>
        <c:noMultiLvlLbl val="0"/>
      </c:catAx>
      <c:valAx>
        <c:axId val="1993155952"/>
        <c:scaling>
          <c:orientation val="minMax"/>
        </c:scaling>
        <c:delete val="1"/>
        <c:axPos val="l"/>
        <c:title>
          <c:tx>
            <c:rich>
              <a:bodyPr rot="-540000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r>
                  <a:rPr lang="en-US"/>
                  <a:t>Number of Camping Groups</a:t>
                </a:r>
              </a:p>
            </c:rich>
          </c:tx>
          <c:layout>
            <c:manualLayout>
              <c:xMode val="edge"/>
              <c:yMode val="edge"/>
              <c:x val="5.4630633421093387E-2"/>
              <c:y val="0.18983905673083823"/>
            </c:manualLayout>
          </c:layout>
          <c:overlay val="0"/>
          <c:spPr>
            <a:noFill/>
            <a:ln>
              <a:noFill/>
            </a:ln>
            <a:effectLst/>
          </c:spPr>
          <c:txPr>
            <a:bodyPr rot="-540000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20205120"/>
        <c:crosses val="autoZero"/>
        <c:crossBetween val="between"/>
      </c:valAx>
      <c:spPr>
        <a:noFill/>
        <a:ln>
          <a:noFill/>
        </a:ln>
        <a:effectLst/>
      </c:spPr>
    </c:plotArea>
    <c:legend>
      <c:legendPos val="t"/>
      <c:layout>
        <c:manualLayout>
          <c:xMode val="edge"/>
          <c:yMode val="edge"/>
          <c:x val="0.18244915017491498"/>
          <c:y val="0.92215326423702892"/>
          <c:w val="0.61574066715851883"/>
          <c:h val="6.540026148797557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25E22-0B31-4522-99ED-C86E3D21EF5F}"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3601E-05A8-4B7D-8ADF-63C33DD218FE}" type="slidenum">
              <a:rPr lang="en-US" smtClean="0"/>
              <a:t>‹#›</a:t>
            </a:fld>
            <a:endParaRPr lang="en-US"/>
          </a:p>
        </p:txBody>
      </p:sp>
    </p:spTree>
    <p:extLst>
      <p:ext uri="{BB962C8B-B14F-4D97-AF65-F5344CB8AC3E}">
        <p14:creationId xmlns:p14="http://schemas.microsoft.com/office/powerpoint/2010/main" val="279654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claws.ca/Recon/document/ID/freeside/00_96488_0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3601E-05A8-4B7D-8ADF-63C33DD218FE}" type="slidenum">
              <a:rPr lang="en-US" smtClean="0"/>
              <a:t>3</a:t>
            </a:fld>
            <a:endParaRPr lang="en-US"/>
          </a:p>
        </p:txBody>
      </p:sp>
    </p:spTree>
    <p:extLst>
      <p:ext uri="{BB962C8B-B14F-4D97-AF65-F5344CB8AC3E}">
        <p14:creationId xmlns:p14="http://schemas.microsoft.com/office/powerpoint/2010/main" val="20408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https://www.fieldandstream.com/conservation/black-bear-vs-brown-bear</a:t>
            </a:r>
          </a:p>
          <a:p>
            <a:r>
              <a:rPr lang="en-US" dirty="0"/>
              <a:t>also posted at https://www.bearsmart.com/about-bears/know-the-difference</a:t>
            </a:r>
          </a:p>
        </p:txBody>
      </p:sp>
      <p:sp>
        <p:nvSpPr>
          <p:cNvPr id="4" name="Slide Number Placeholder 3"/>
          <p:cNvSpPr>
            <a:spLocks noGrp="1"/>
          </p:cNvSpPr>
          <p:nvPr>
            <p:ph type="sldNum" sz="quarter" idx="5"/>
          </p:nvPr>
        </p:nvSpPr>
        <p:spPr/>
        <p:txBody>
          <a:bodyPr/>
          <a:lstStyle/>
          <a:p>
            <a:fld id="{9A03601E-05A8-4B7D-8ADF-63C33DD218FE}" type="slidenum">
              <a:rPr lang="en-US" smtClean="0"/>
              <a:t>4</a:t>
            </a:fld>
            <a:endParaRPr lang="en-US"/>
          </a:p>
        </p:txBody>
      </p:sp>
    </p:spTree>
    <p:extLst>
      <p:ext uri="{BB962C8B-B14F-4D97-AF65-F5344CB8AC3E}">
        <p14:creationId xmlns:p14="http://schemas.microsoft.com/office/powerpoint/2010/main" val="45913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province of British Columbia, it is an offence to feed dangerous wildlife e.g., bears, cougars, coyotes, and wolves, or to disobey orders to remove and clean up food, food waste, or other substances that can attract dangerous wildlife. Refer to </a:t>
            </a:r>
            <a:r>
              <a:rPr lang="en-US" dirty="0">
                <a:hlinkClick r:id="rId3"/>
              </a:rPr>
              <a:t>B.C.’s Wildlife Act Sections 33.1, 88.1, 84, 84.1</a:t>
            </a:r>
            <a:r>
              <a:rPr lang="en-US" dirty="0"/>
              <a:t> for more information.</a:t>
            </a:r>
          </a:p>
          <a:p>
            <a:endParaRPr lang="en-US" dirty="0"/>
          </a:p>
          <a:p>
            <a:r>
              <a:rPr lang="en-US" dirty="0"/>
              <a:t>Image from https://en.wikipedia.org/wiki/American_black_bear#/media/File:01_Schwarzb%C3%A4r.jpg</a:t>
            </a:r>
          </a:p>
          <a:p>
            <a:r>
              <a:rPr lang="en-US" dirty="0">
                <a:hlinkClick r:id="rId4"/>
              </a:rPr>
              <a:t>CC BY-SA 3.0</a:t>
            </a:r>
            <a:endParaRPr lang="en-US" dirty="0"/>
          </a:p>
          <a:p>
            <a:endParaRPr lang="en-US" dirty="0"/>
          </a:p>
          <a:p>
            <a:r>
              <a:rPr lang="en-US" dirty="0"/>
              <a:t>https://bear.org/bear-facts/black-bear-color-phases/</a:t>
            </a:r>
          </a:p>
          <a:p>
            <a:r>
              <a:rPr lang="en-US" dirty="0"/>
              <a:t>Black bears can be black, brown, cinnamon, blond, blue-gray, or white.</a:t>
            </a:r>
          </a:p>
        </p:txBody>
      </p:sp>
      <p:sp>
        <p:nvSpPr>
          <p:cNvPr id="4" name="Slide Number Placeholder 3"/>
          <p:cNvSpPr>
            <a:spLocks noGrp="1"/>
          </p:cNvSpPr>
          <p:nvPr>
            <p:ph type="sldNum" sz="quarter" idx="5"/>
          </p:nvPr>
        </p:nvSpPr>
        <p:spPr/>
        <p:txBody>
          <a:bodyPr/>
          <a:lstStyle/>
          <a:p>
            <a:fld id="{9A03601E-05A8-4B7D-8ADF-63C33DD218FE}" type="slidenum">
              <a:rPr lang="en-US" smtClean="0"/>
              <a:t>5</a:t>
            </a:fld>
            <a:endParaRPr lang="en-US"/>
          </a:p>
        </p:txBody>
      </p:sp>
    </p:spTree>
    <p:extLst>
      <p:ext uri="{BB962C8B-B14F-4D97-AF65-F5344CB8AC3E}">
        <p14:creationId xmlns:p14="http://schemas.microsoft.com/office/powerpoint/2010/main" val="22215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7C0C-C2FC-A820-ECCC-0B1F6132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42E1B3-11D9-2FE2-27B4-03AC24EAD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AE42-9FF0-469D-5418-F2EFF7810BC1}"/>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5" name="Footer Placeholder 4">
            <a:extLst>
              <a:ext uri="{FF2B5EF4-FFF2-40B4-BE49-F238E27FC236}">
                <a16:creationId xmlns:a16="http://schemas.microsoft.com/office/drawing/2014/main" id="{822B52DE-BA54-76A1-3A0B-2DEDA6CCD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DD704-8071-178B-8E0C-0EEED93E56E0}"/>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323253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A0A8-23D0-2DF9-6C10-F5A84122E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A7FA1-A760-BB50-8E36-3F533335C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2E37D-9BE4-9D09-F944-172AADC4E5AC}"/>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5" name="Footer Placeholder 4">
            <a:extLst>
              <a:ext uri="{FF2B5EF4-FFF2-40B4-BE49-F238E27FC236}">
                <a16:creationId xmlns:a16="http://schemas.microsoft.com/office/drawing/2014/main" id="{CBD4BDDD-6080-3748-76B1-9D19D02D2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BA77E-840B-7219-370F-96821AF527A2}"/>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247678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45F043-1EE7-88EE-869E-1674B5B562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04C08-A78E-290D-127E-57CBF11AB2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95C45-B149-49DB-461B-1ED19D4DEE4A}"/>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5" name="Footer Placeholder 4">
            <a:extLst>
              <a:ext uri="{FF2B5EF4-FFF2-40B4-BE49-F238E27FC236}">
                <a16:creationId xmlns:a16="http://schemas.microsoft.com/office/drawing/2014/main" id="{D81A6121-E9C2-AA57-4023-32DD09DEE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93072-C505-FCA9-E5E3-0AB9D69A759D}"/>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40667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7BE5-67C1-0C54-63C5-F180787A6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500B1-9011-64A1-C2A5-F3FB81C50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1B27F-9B2C-9FAA-0D94-C3AD66FEA143}"/>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5" name="Footer Placeholder 4">
            <a:extLst>
              <a:ext uri="{FF2B5EF4-FFF2-40B4-BE49-F238E27FC236}">
                <a16:creationId xmlns:a16="http://schemas.microsoft.com/office/drawing/2014/main" id="{D65E1F3F-F49B-552E-1217-3F572D7FF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D2514-36A5-C352-77F0-B5ACB826C85E}"/>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70125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7084-3727-51C7-E661-EC989B60D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50A15A-C393-7A09-B30E-2DC2DD3BE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528FA-B113-7BF0-7A0C-4BFE79520177}"/>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5" name="Footer Placeholder 4">
            <a:extLst>
              <a:ext uri="{FF2B5EF4-FFF2-40B4-BE49-F238E27FC236}">
                <a16:creationId xmlns:a16="http://schemas.microsoft.com/office/drawing/2014/main" id="{A651A4C0-6038-0511-C288-00C163F14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59DA9-7D50-57C1-E1B3-30E72B5C92DE}"/>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126361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D742-6822-6895-1BDD-7412E8C74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12980-D7CD-FC94-2DEF-BB4D367C0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6A2012-10E3-7B49-1EFC-841292E5C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7420FA-211A-1645-442C-FD97670291E7}"/>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6" name="Footer Placeholder 5">
            <a:extLst>
              <a:ext uri="{FF2B5EF4-FFF2-40B4-BE49-F238E27FC236}">
                <a16:creationId xmlns:a16="http://schemas.microsoft.com/office/drawing/2014/main" id="{7862445F-2BA5-ECA8-5917-7A29956A4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99127-C72D-CD08-8E24-ED82D27852BE}"/>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242939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3EC4-57E9-CB34-36D6-0B9744FE06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A8313-75A0-5F8F-2595-06A137FBE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60E9FA-A710-E18C-6D01-17EBEF397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A3784-D807-5002-5B23-B863C4E80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1F358D-69AE-6EBD-88F7-F4F0D151B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46B34-90D8-A985-ACDC-0B399C1E5821}"/>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8" name="Footer Placeholder 7">
            <a:extLst>
              <a:ext uri="{FF2B5EF4-FFF2-40B4-BE49-F238E27FC236}">
                <a16:creationId xmlns:a16="http://schemas.microsoft.com/office/drawing/2014/main" id="{5C4E7537-60A6-2FD0-8DF7-C13645715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C0C7D-937E-1781-E447-FAAC15E3721B}"/>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250190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E33D-F5E0-5775-6D40-CB57E948D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F3EAC-7EAF-FE5C-778A-7FE7C19054DA}"/>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4" name="Footer Placeholder 3">
            <a:extLst>
              <a:ext uri="{FF2B5EF4-FFF2-40B4-BE49-F238E27FC236}">
                <a16:creationId xmlns:a16="http://schemas.microsoft.com/office/drawing/2014/main" id="{2568878B-3C4F-1C61-D3AD-14033303C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690F6F-B23B-BA1A-1B0B-EB219E5BD35E}"/>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30714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6CDD3-CE61-A0A1-4B84-CDCC66AF0B73}"/>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3" name="Footer Placeholder 2">
            <a:extLst>
              <a:ext uri="{FF2B5EF4-FFF2-40B4-BE49-F238E27FC236}">
                <a16:creationId xmlns:a16="http://schemas.microsoft.com/office/drawing/2014/main" id="{F4DEE18A-08E5-1066-2323-5C6C410F8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429DD-A649-C43C-AE96-F5DE9AA637C4}"/>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65758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B9FD-E009-A8DB-8052-FF40ECE77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701C6-E5FF-1519-609A-61E234BE2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8EFDDD-B14B-7E44-DF93-4C3DB436F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0AE8A-BFFD-72C0-5A59-E52C859CBC6B}"/>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6" name="Footer Placeholder 5">
            <a:extLst>
              <a:ext uri="{FF2B5EF4-FFF2-40B4-BE49-F238E27FC236}">
                <a16:creationId xmlns:a16="http://schemas.microsoft.com/office/drawing/2014/main" id="{A1CC17C7-EDDF-75F7-E667-5AB74D32D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D90D7-E517-A4D9-4F0B-0581EAB37404}"/>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5249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4876-07B5-9C5A-B3D5-208FFE47D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9546F-97CA-E10D-066A-304A46514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D469F8-8D06-1D8D-33E1-F6D4097F2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49598-89DE-0837-F1D5-1F54353D0E67}"/>
              </a:ext>
            </a:extLst>
          </p:cNvPr>
          <p:cNvSpPr>
            <a:spLocks noGrp="1"/>
          </p:cNvSpPr>
          <p:nvPr>
            <p:ph type="dt" sz="half" idx="10"/>
          </p:nvPr>
        </p:nvSpPr>
        <p:spPr/>
        <p:txBody>
          <a:bodyPr/>
          <a:lstStyle/>
          <a:p>
            <a:fld id="{2ABAF232-FE24-4124-AB99-AF3917A414D6}" type="datetimeFigureOut">
              <a:rPr lang="en-US" smtClean="0"/>
              <a:t>3/31/2025</a:t>
            </a:fld>
            <a:endParaRPr lang="en-US"/>
          </a:p>
        </p:txBody>
      </p:sp>
      <p:sp>
        <p:nvSpPr>
          <p:cNvPr id="6" name="Footer Placeholder 5">
            <a:extLst>
              <a:ext uri="{FF2B5EF4-FFF2-40B4-BE49-F238E27FC236}">
                <a16:creationId xmlns:a16="http://schemas.microsoft.com/office/drawing/2014/main" id="{A7D2EA25-0CB9-E42F-7B7A-28FA191DE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0763D-02FE-EDAB-31B4-362369A29433}"/>
              </a:ext>
            </a:extLst>
          </p:cNvPr>
          <p:cNvSpPr>
            <a:spLocks noGrp="1"/>
          </p:cNvSpPr>
          <p:nvPr>
            <p:ph type="sldNum" sz="quarter" idx="12"/>
          </p:nvPr>
        </p:nvSpPr>
        <p:spPr/>
        <p:txBody>
          <a:bodyPr/>
          <a:lstStyle/>
          <a:p>
            <a:fld id="{677187B5-F053-4D58-9080-6221DE40A25C}" type="slidenum">
              <a:rPr lang="en-US" smtClean="0"/>
              <a:t>‹#›</a:t>
            </a:fld>
            <a:endParaRPr lang="en-US"/>
          </a:p>
        </p:txBody>
      </p:sp>
    </p:spTree>
    <p:extLst>
      <p:ext uri="{BB962C8B-B14F-4D97-AF65-F5344CB8AC3E}">
        <p14:creationId xmlns:p14="http://schemas.microsoft.com/office/powerpoint/2010/main" val="30296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34287-49BF-833F-9701-24AF160DE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63D82-9C0C-E2A6-0C4D-B412B3DB1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5BB2F-4C91-EF62-1E82-E8E68CDE2D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AF232-FE24-4124-AB99-AF3917A414D6}" type="datetimeFigureOut">
              <a:rPr lang="en-US" smtClean="0"/>
              <a:t>3/31/2025</a:t>
            </a:fld>
            <a:endParaRPr lang="en-US"/>
          </a:p>
        </p:txBody>
      </p:sp>
      <p:sp>
        <p:nvSpPr>
          <p:cNvPr id="5" name="Footer Placeholder 4">
            <a:extLst>
              <a:ext uri="{FF2B5EF4-FFF2-40B4-BE49-F238E27FC236}">
                <a16:creationId xmlns:a16="http://schemas.microsoft.com/office/drawing/2014/main" id="{499B6D04-D7FD-86C9-2697-10881DDD2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E8B3E-169B-8A49-8B46-6F88ADAFC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187B5-F053-4D58-9080-6221DE40A25C}" type="slidenum">
              <a:rPr lang="en-US" smtClean="0"/>
              <a:t>‹#›</a:t>
            </a:fld>
            <a:endParaRPr lang="en-US"/>
          </a:p>
        </p:txBody>
      </p:sp>
    </p:spTree>
    <p:extLst>
      <p:ext uri="{BB962C8B-B14F-4D97-AF65-F5344CB8AC3E}">
        <p14:creationId xmlns:p14="http://schemas.microsoft.com/office/powerpoint/2010/main" val="337337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eb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claws.ca/Recon/document/ID/freeside/00_96488_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56DF43-1FBA-24BC-3D96-D84D75FB2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8536" y="45500"/>
            <a:ext cx="1740386" cy="2576676"/>
          </a:xfrm>
          <a:prstGeom prst="rect">
            <a:avLst/>
          </a:prstGeom>
        </p:spPr>
      </p:pic>
      <p:sp>
        <p:nvSpPr>
          <p:cNvPr id="2" name="Title 1">
            <a:extLst>
              <a:ext uri="{FF2B5EF4-FFF2-40B4-BE49-F238E27FC236}">
                <a16:creationId xmlns:a16="http://schemas.microsoft.com/office/drawing/2014/main" id="{AA15A10B-5FA8-87DD-6184-446198169655}"/>
              </a:ext>
            </a:extLst>
          </p:cNvPr>
          <p:cNvSpPr>
            <a:spLocks noGrp="1"/>
          </p:cNvSpPr>
          <p:nvPr>
            <p:ph type="ctrTitle"/>
          </p:nvPr>
        </p:nvSpPr>
        <p:spPr>
          <a:xfrm>
            <a:off x="1524000" y="1648781"/>
            <a:ext cx="9144000" cy="2387600"/>
          </a:xfrm>
        </p:spPr>
        <p:txBody>
          <a:bodyPr>
            <a:normAutofit fontScale="90000"/>
          </a:bodyPr>
          <a:lstStyle/>
          <a:p>
            <a:r>
              <a:rPr lang="en-US" dirty="0"/>
              <a:t>Preventing Human-Bear Conflict with Behavioural Insights</a:t>
            </a:r>
          </a:p>
        </p:txBody>
      </p:sp>
      <p:sp>
        <p:nvSpPr>
          <p:cNvPr id="3" name="Subtitle 2">
            <a:extLst>
              <a:ext uri="{FF2B5EF4-FFF2-40B4-BE49-F238E27FC236}">
                <a16:creationId xmlns:a16="http://schemas.microsoft.com/office/drawing/2014/main" id="{45EA0C28-BE6F-F0AB-C599-610D2AD58324}"/>
              </a:ext>
            </a:extLst>
          </p:cNvPr>
          <p:cNvSpPr>
            <a:spLocks noGrp="1"/>
          </p:cNvSpPr>
          <p:nvPr>
            <p:ph type="subTitle" idx="1"/>
          </p:nvPr>
        </p:nvSpPr>
        <p:spPr>
          <a:xfrm>
            <a:off x="1524000" y="4128456"/>
            <a:ext cx="9144000" cy="1655762"/>
          </a:xfrm>
        </p:spPr>
        <p:txBody>
          <a:bodyPr/>
          <a:lstStyle/>
          <a:p>
            <a:r>
              <a:rPr lang="en-US" dirty="0"/>
              <a:t>HWC Discussion March 31, 2025</a:t>
            </a:r>
          </a:p>
        </p:txBody>
      </p:sp>
      <p:pic>
        <p:nvPicPr>
          <p:cNvPr id="7" name="Picture 6">
            <a:extLst>
              <a:ext uri="{FF2B5EF4-FFF2-40B4-BE49-F238E27FC236}">
                <a16:creationId xmlns:a16="http://schemas.microsoft.com/office/drawing/2014/main" id="{62146C89-AA96-561F-57CB-D57493126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53" y="131132"/>
            <a:ext cx="5537034" cy="1146339"/>
          </a:xfrm>
          <a:prstGeom prst="rect">
            <a:avLst/>
          </a:prstGeom>
        </p:spPr>
      </p:pic>
      <p:pic>
        <p:nvPicPr>
          <p:cNvPr id="9" name="Picture 8">
            <a:extLst>
              <a:ext uri="{FF2B5EF4-FFF2-40B4-BE49-F238E27FC236}">
                <a16:creationId xmlns:a16="http://schemas.microsoft.com/office/drawing/2014/main" id="{B0828537-0E50-D293-AA16-3F0FF08CF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 y="5450120"/>
            <a:ext cx="3895165" cy="1276748"/>
          </a:xfrm>
          <a:prstGeom prst="rect">
            <a:avLst/>
          </a:prstGeom>
        </p:spPr>
      </p:pic>
    </p:spTree>
    <p:extLst>
      <p:ext uri="{BB962C8B-B14F-4D97-AF65-F5344CB8AC3E}">
        <p14:creationId xmlns:p14="http://schemas.microsoft.com/office/powerpoint/2010/main" val="281458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0D3E5-25A4-8C5E-A543-D6909B8EB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47486-1633-DC0F-5FEF-68BD26129FDF}"/>
              </a:ext>
            </a:extLst>
          </p:cNvPr>
          <p:cNvSpPr>
            <a:spLocks noGrp="1"/>
          </p:cNvSpPr>
          <p:nvPr>
            <p:ph type="title"/>
          </p:nvPr>
        </p:nvSpPr>
        <p:spPr>
          <a:xfrm>
            <a:off x="838200" y="-160313"/>
            <a:ext cx="10515600" cy="1325563"/>
          </a:xfrm>
        </p:spPr>
        <p:txBody>
          <a:bodyPr/>
          <a:lstStyle/>
          <a:p>
            <a:r>
              <a:rPr lang="en-US" dirty="0"/>
              <a:t>Research Design</a:t>
            </a:r>
          </a:p>
        </p:txBody>
      </p:sp>
      <p:sp>
        <p:nvSpPr>
          <p:cNvPr id="3" name="Content Placeholder 2">
            <a:extLst>
              <a:ext uri="{FF2B5EF4-FFF2-40B4-BE49-F238E27FC236}">
                <a16:creationId xmlns:a16="http://schemas.microsoft.com/office/drawing/2014/main" id="{6EF93358-D1FC-812A-C779-7592E06D6F7B}"/>
              </a:ext>
            </a:extLst>
          </p:cNvPr>
          <p:cNvSpPr>
            <a:spLocks noGrp="1"/>
          </p:cNvSpPr>
          <p:nvPr>
            <p:ph idx="1"/>
          </p:nvPr>
        </p:nvSpPr>
        <p:spPr>
          <a:xfrm>
            <a:off x="838200" y="962167"/>
            <a:ext cx="6108785" cy="5711588"/>
          </a:xfrm>
        </p:spPr>
        <p:txBody>
          <a:bodyPr>
            <a:normAutofit/>
          </a:bodyPr>
          <a:lstStyle/>
          <a:p>
            <a:pPr marL="0" indent="0">
              <a:buNone/>
            </a:pPr>
            <a:r>
              <a:rPr lang="en-US" b="1" dirty="0"/>
              <a:t>Condition 3 (C3): Information + Financial incentive</a:t>
            </a:r>
          </a:p>
          <a:p>
            <a:pPr marL="0" indent="0">
              <a:buNone/>
            </a:pPr>
            <a:r>
              <a:rPr lang="en-US" dirty="0"/>
              <a:t>Provide campsite visitors with a card and offer a cash reward if they maintain a “bare” campsite</a:t>
            </a:r>
            <a:endParaRPr lang="en-US" b="1" dirty="0"/>
          </a:p>
        </p:txBody>
      </p:sp>
      <p:pic>
        <p:nvPicPr>
          <p:cNvPr id="4" name="Picture 3" descr="A screenshot of a phone&#10;&#10;Description automatically generated">
            <a:extLst>
              <a:ext uri="{FF2B5EF4-FFF2-40B4-BE49-F238E27FC236}">
                <a16:creationId xmlns:a16="http://schemas.microsoft.com/office/drawing/2014/main" id="{73945D43-1735-0B5C-9AB5-33F0856D6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34" y="0"/>
            <a:ext cx="2296583" cy="6858000"/>
          </a:xfrm>
          <a:prstGeom prst="rect">
            <a:avLst/>
          </a:prstGeom>
        </p:spPr>
      </p:pic>
      <p:pic>
        <p:nvPicPr>
          <p:cNvPr id="5" name="Picture 4" descr="A close-up of a checklist&#10;&#10;Description automatically generated">
            <a:extLst>
              <a:ext uri="{FF2B5EF4-FFF2-40B4-BE49-F238E27FC236}">
                <a16:creationId xmlns:a16="http://schemas.microsoft.com/office/drawing/2014/main" id="{55210FCF-C834-CBF0-C745-962518ECB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77" y="0"/>
            <a:ext cx="2286000" cy="6858000"/>
          </a:xfrm>
          <a:prstGeom prst="rect">
            <a:avLst/>
          </a:prstGeom>
        </p:spPr>
      </p:pic>
      <p:pic>
        <p:nvPicPr>
          <p:cNvPr id="7" name="Picture 6">
            <a:extLst>
              <a:ext uri="{FF2B5EF4-FFF2-40B4-BE49-F238E27FC236}">
                <a16:creationId xmlns:a16="http://schemas.microsoft.com/office/drawing/2014/main" id="{4BC5B64E-6675-EC16-C0FC-DA92BAEA7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422" y="3611492"/>
            <a:ext cx="3533775" cy="2952750"/>
          </a:xfrm>
          <a:prstGeom prst="rect">
            <a:avLst/>
          </a:prstGeom>
        </p:spPr>
      </p:pic>
    </p:spTree>
    <p:extLst>
      <p:ext uri="{BB962C8B-B14F-4D97-AF65-F5344CB8AC3E}">
        <p14:creationId xmlns:p14="http://schemas.microsoft.com/office/powerpoint/2010/main" val="347378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4B401-0934-8922-D66C-EB123F59B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921DC-8C89-31E5-EDBE-00B7A3F0FBCE}"/>
              </a:ext>
            </a:extLst>
          </p:cNvPr>
          <p:cNvSpPr>
            <a:spLocks noGrp="1"/>
          </p:cNvSpPr>
          <p:nvPr>
            <p:ph type="title"/>
          </p:nvPr>
        </p:nvSpPr>
        <p:spPr>
          <a:xfrm>
            <a:off x="838200" y="-160313"/>
            <a:ext cx="10515600" cy="1325563"/>
          </a:xfrm>
        </p:spPr>
        <p:txBody>
          <a:bodyPr/>
          <a:lstStyle/>
          <a:p>
            <a:r>
              <a:rPr lang="en-US" dirty="0"/>
              <a:t>Research Design</a:t>
            </a:r>
          </a:p>
        </p:txBody>
      </p:sp>
      <p:sp>
        <p:nvSpPr>
          <p:cNvPr id="3" name="Content Placeholder 2">
            <a:extLst>
              <a:ext uri="{FF2B5EF4-FFF2-40B4-BE49-F238E27FC236}">
                <a16:creationId xmlns:a16="http://schemas.microsoft.com/office/drawing/2014/main" id="{11F8CC18-99A3-D18F-1AD2-F8E4664D8325}"/>
              </a:ext>
            </a:extLst>
          </p:cNvPr>
          <p:cNvSpPr>
            <a:spLocks noGrp="1"/>
          </p:cNvSpPr>
          <p:nvPr>
            <p:ph idx="1"/>
          </p:nvPr>
        </p:nvSpPr>
        <p:spPr>
          <a:xfrm>
            <a:off x="838200" y="962167"/>
            <a:ext cx="5857172" cy="5711588"/>
          </a:xfrm>
        </p:spPr>
        <p:txBody>
          <a:bodyPr>
            <a:normAutofit/>
          </a:bodyPr>
          <a:lstStyle/>
          <a:p>
            <a:pPr marL="0" indent="0">
              <a:buNone/>
            </a:pPr>
            <a:r>
              <a:rPr lang="en-US" b="1" dirty="0"/>
              <a:t>Condition 4 (C4): Information + Sticker</a:t>
            </a:r>
          </a:p>
          <a:p>
            <a:pPr marL="0" indent="0">
              <a:buNone/>
            </a:pPr>
            <a:r>
              <a:rPr lang="en-US" dirty="0"/>
              <a:t>Provide campsite visitors with a card and offer a “responsible camper” sticker as a reward if they maintain a “bare” campsite</a:t>
            </a:r>
          </a:p>
        </p:txBody>
      </p:sp>
      <p:pic>
        <p:nvPicPr>
          <p:cNvPr id="4" name="Picture 3">
            <a:extLst>
              <a:ext uri="{FF2B5EF4-FFF2-40B4-BE49-F238E27FC236}">
                <a16:creationId xmlns:a16="http://schemas.microsoft.com/office/drawing/2014/main" id="{E81AD4E7-D071-D28E-EB0E-519E47E02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98134"/>
            <a:ext cx="7405705" cy="2459865"/>
          </a:xfrm>
          <a:prstGeom prst="rect">
            <a:avLst/>
          </a:prstGeom>
        </p:spPr>
      </p:pic>
      <p:pic>
        <p:nvPicPr>
          <p:cNvPr id="5" name="Picture 4" descr="A screenshot of a phone&#10;&#10;Description automatically generated">
            <a:extLst>
              <a:ext uri="{FF2B5EF4-FFF2-40B4-BE49-F238E27FC236}">
                <a16:creationId xmlns:a16="http://schemas.microsoft.com/office/drawing/2014/main" id="{03364692-EDBD-B36A-3473-ECECE223E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934" y="0"/>
            <a:ext cx="2296583" cy="6858000"/>
          </a:xfrm>
          <a:prstGeom prst="rect">
            <a:avLst/>
          </a:prstGeom>
        </p:spPr>
      </p:pic>
      <p:pic>
        <p:nvPicPr>
          <p:cNvPr id="6" name="Picture 5" descr="A close-up of a checklist&#10;&#10;Description automatically generated">
            <a:extLst>
              <a:ext uri="{FF2B5EF4-FFF2-40B4-BE49-F238E27FC236}">
                <a16:creationId xmlns:a16="http://schemas.microsoft.com/office/drawing/2014/main" id="{0265A640-1111-07D2-53D9-BA34633ED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177" y="0"/>
            <a:ext cx="2286000" cy="6858000"/>
          </a:xfrm>
          <a:prstGeom prst="rect">
            <a:avLst/>
          </a:prstGeom>
        </p:spPr>
      </p:pic>
    </p:spTree>
    <p:extLst>
      <p:ext uri="{BB962C8B-B14F-4D97-AF65-F5344CB8AC3E}">
        <p14:creationId xmlns:p14="http://schemas.microsoft.com/office/powerpoint/2010/main" val="202188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7DF7-811A-B2CC-FDE9-3B109AFA1C41}"/>
              </a:ext>
            </a:extLst>
          </p:cNvPr>
          <p:cNvSpPr>
            <a:spLocks noGrp="1"/>
          </p:cNvSpPr>
          <p:nvPr>
            <p:ph type="title"/>
          </p:nvPr>
        </p:nvSpPr>
        <p:spPr>
          <a:xfrm>
            <a:off x="838200" y="-160313"/>
            <a:ext cx="10515600" cy="1325563"/>
          </a:xfrm>
        </p:spPr>
        <p:txBody>
          <a:bodyPr/>
          <a:lstStyle/>
          <a:p>
            <a:r>
              <a:rPr lang="en-US" dirty="0"/>
              <a:t>Research Design</a:t>
            </a:r>
          </a:p>
        </p:txBody>
      </p:sp>
      <p:sp>
        <p:nvSpPr>
          <p:cNvPr id="3" name="Content Placeholder 2">
            <a:extLst>
              <a:ext uri="{FF2B5EF4-FFF2-40B4-BE49-F238E27FC236}">
                <a16:creationId xmlns:a16="http://schemas.microsoft.com/office/drawing/2014/main" id="{F246E3C5-2E84-84B3-77D6-5ABF02456267}"/>
              </a:ext>
            </a:extLst>
          </p:cNvPr>
          <p:cNvSpPr>
            <a:spLocks noGrp="1"/>
          </p:cNvSpPr>
          <p:nvPr>
            <p:ph idx="1"/>
          </p:nvPr>
        </p:nvSpPr>
        <p:spPr>
          <a:xfrm>
            <a:off x="838200" y="1091821"/>
            <a:ext cx="10515600" cy="5581934"/>
          </a:xfrm>
        </p:spPr>
        <p:txBody>
          <a:bodyPr>
            <a:normAutofit/>
          </a:bodyPr>
          <a:lstStyle/>
          <a:p>
            <a:r>
              <a:rPr lang="en-US" dirty="0"/>
              <a:t>Interventions given to campers by our research assistants, visiting campers as they arrived throughout the day (</a:t>
            </a:r>
            <a:r>
              <a:rPr lang="en-US" i="1" dirty="0"/>
              <a:t>N</a:t>
            </a:r>
            <a:r>
              <a:rPr lang="en-US" dirty="0"/>
              <a:t>=257 campsites)</a:t>
            </a:r>
          </a:p>
          <a:p>
            <a:r>
              <a:rPr lang="en-US" dirty="0"/>
              <a:t>Data on bear attractant behavior collected by research assistants via observation each morning</a:t>
            </a:r>
          </a:p>
          <a:p>
            <a:r>
              <a:rPr lang="en-US" dirty="0"/>
              <a:t>Key outcome: Attractant violations (rated 0, 1 ,or 2)</a:t>
            </a:r>
          </a:p>
        </p:txBody>
      </p:sp>
      <p:graphicFrame>
        <p:nvGraphicFramePr>
          <p:cNvPr id="4" name="Table 3">
            <a:extLst>
              <a:ext uri="{FF2B5EF4-FFF2-40B4-BE49-F238E27FC236}">
                <a16:creationId xmlns:a16="http://schemas.microsoft.com/office/drawing/2014/main" id="{E0E9EC44-A0FB-3C47-D2B8-2A4F3FA6EA5A}"/>
              </a:ext>
            </a:extLst>
          </p:cNvPr>
          <p:cNvGraphicFramePr>
            <a:graphicFrameLocks noGrp="1"/>
          </p:cNvGraphicFramePr>
          <p:nvPr>
            <p:extLst>
              <p:ext uri="{D42A27DB-BD31-4B8C-83A1-F6EECF244321}">
                <p14:modId xmlns:p14="http://schemas.microsoft.com/office/powerpoint/2010/main" val="1616968598"/>
              </p:ext>
            </p:extLst>
          </p:nvPr>
        </p:nvGraphicFramePr>
        <p:xfrm>
          <a:off x="1196045" y="3434216"/>
          <a:ext cx="9590638" cy="3239539"/>
        </p:xfrm>
        <a:graphic>
          <a:graphicData uri="http://schemas.openxmlformats.org/drawingml/2006/table">
            <a:tbl>
              <a:tblPr firstRow="1" bandRow="1">
                <a:tableStyleId>{F5AB1C69-6EDB-4FF4-983F-18BD219EF322}</a:tableStyleId>
              </a:tblPr>
              <a:tblGrid>
                <a:gridCol w="4795319">
                  <a:extLst>
                    <a:ext uri="{9D8B030D-6E8A-4147-A177-3AD203B41FA5}">
                      <a16:colId xmlns:a16="http://schemas.microsoft.com/office/drawing/2014/main" val="1543699461"/>
                    </a:ext>
                  </a:extLst>
                </a:gridCol>
                <a:gridCol w="4795319">
                  <a:extLst>
                    <a:ext uri="{9D8B030D-6E8A-4147-A177-3AD203B41FA5}">
                      <a16:colId xmlns:a16="http://schemas.microsoft.com/office/drawing/2014/main" val="4092780501"/>
                    </a:ext>
                  </a:extLst>
                </a:gridCol>
              </a:tblGrid>
              <a:tr h="414371">
                <a:tc>
                  <a:txBody>
                    <a:bodyPr/>
                    <a:lstStyle/>
                    <a:p>
                      <a:pPr algn="ctr"/>
                      <a:r>
                        <a:rPr lang="en-US" sz="2000" dirty="0"/>
                        <a:t>Violation Score</a:t>
                      </a:r>
                    </a:p>
                  </a:txBody>
                  <a:tcPr/>
                </a:tc>
                <a:tc>
                  <a:txBody>
                    <a:bodyPr/>
                    <a:lstStyle/>
                    <a:p>
                      <a:pPr algn="ctr"/>
                      <a:r>
                        <a:rPr lang="en-US" sz="2000" dirty="0"/>
                        <a:t>Description</a:t>
                      </a:r>
                    </a:p>
                  </a:txBody>
                  <a:tcPr/>
                </a:tc>
                <a:extLst>
                  <a:ext uri="{0D108BD9-81ED-4DB2-BD59-A6C34878D82A}">
                    <a16:rowId xmlns:a16="http://schemas.microsoft.com/office/drawing/2014/main" val="1015528619"/>
                  </a:ext>
                </a:extLst>
              </a:tr>
              <a:tr h="414371">
                <a:tc>
                  <a:txBody>
                    <a:bodyPr/>
                    <a:lstStyle/>
                    <a:p>
                      <a:pPr algn="ctr"/>
                      <a:r>
                        <a:rPr lang="en-US" sz="2000" dirty="0"/>
                        <a:t>0 - No violations</a:t>
                      </a:r>
                    </a:p>
                  </a:txBody>
                  <a:tcPr/>
                </a:tc>
                <a:tc>
                  <a:txBody>
                    <a:bodyPr/>
                    <a:lstStyle/>
                    <a:p>
                      <a:pPr algn="ctr"/>
                      <a:r>
                        <a:rPr lang="en-US" sz="2000" dirty="0"/>
                        <a:t>No attractants recorded.</a:t>
                      </a:r>
                    </a:p>
                  </a:txBody>
                  <a:tcPr/>
                </a:tc>
                <a:extLst>
                  <a:ext uri="{0D108BD9-81ED-4DB2-BD59-A6C34878D82A}">
                    <a16:rowId xmlns:a16="http://schemas.microsoft.com/office/drawing/2014/main" val="1682074124"/>
                  </a:ext>
                </a:extLst>
              </a:tr>
              <a:tr h="1404957">
                <a:tc>
                  <a:txBody>
                    <a:bodyPr/>
                    <a:lstStyle/>
                    <a:p>
                      <a:pPr algn="ctr"/>
                      <a:r>
                        <a:rPr lang="en-US" sz="2000" dirty="0"/>
                        <a:t>1 - Moderate Violations</a:t>
                      </a:r>
                    </a:p>
                  </a:txBody>
                  <a:tcPr/>
                </a:tc>
                <a:tc>
                  <a:txBody>
                    <a:bodyPr/>
                    <a:lstStyle/>
                    <a:p>
                      <a:pPr algn="l"/>
                      <a:r>
                        <a:rPr lang="en-US" sz="2000" kern="1200" dirty="0">
                          <a:solidFill>
                            <a:schemeClr val="dk1"/>
                          </a:solidFill>
                          <a:latin typeface="+mn-lt"/>
                          <a:ea typeface="+mn-ea"/>
                          <a:cs typeface="+mn-cs"/>
                        </a:rPr>
                        <a:t>At least one but no more than 3 attractant category violations observed, AND no severe attractant category (Food and Food Scraps, Garbage) violation observed.</a:t>
                      </a:r>
                    </a:p>
                  </a:txBody>
                  <a:tcPr/>
                </a:tc>
                <a:extLst>
                  <a:ext uri="{0D108BD9-81ED-4DB2-BD59-A6C34878D82A}">
                    <a16:rowId xmlns:a16="http://schemas.microsoft.com/office/drawing/2014/main" val="1143462181"/>
                  </a:ext>
                </a:extLst>
              </a:tr>
              <a:tr h="882182">
                <a:tc>
                  <a:txBody>
                    <a:bodyPr/>
                    <a:lstStyle/>
                    <a:p>
                      <a:pPr algn="ctr"/>
                      <a:r>
                        <a:rPr lang="en-US" sz="2000" dirty="0"/>
                        <a:t>2 - Severe Violations</a:t>
                      </a:r>
                    </a:p>
                  </a:txBody>
                  <a:tcPr/>
                </a:tc>
                <a:tc>
                  <a:txBody>
                    <a:bodyPr/>
                    <a:lstStyle/>
                    <a:p>
                      <a:pPr algn="l"/>
                      <a:r>
                        <a:rPr lang="en-US" sz="2000" dirty="0"/>
                        <a:t>3 or more attractant category violations observed, </a:t>
                      </a:r>
                      <a:r>
                        <a:rPr lang="en-US" sz="2000" b="1" dirty="0"/>
                        <a:t>OR</a:t>
                      </a:r>
                      <a:r>
                        <a:rPr lang="en-US" sz="2000" dirty="0"/>
                        <a:t> at least one severe attractant category violation observed.</a:t>
                      </a:r>
                      <a:endParaRPr lang="en-US" sz="2000" kern="1200" dirty="0">
                        <a:solidFill>
                          <a:schemeClr val="dk1"/>
                        </a:solidFill>
                        <a:latin typeface="+mn-lt"/>
                        <a:ea typeface="+mn-ea"/>
                        <a:cs typeface="+mn-cs"/>
                      </a:endParaRPr>
                    </a:p>
                  </a:txBody>
                  <a:tcPr/>
                </a:tc>
                <a:extLst>
                  <a:ext uri="{0D108BD9-81ED-4DB2-BD59-A6C34878D82A}">
                    <a16:rowId xmlns:a16="http://schemas.microsoft.com/office/drawing/2014/main" val="1777682334"/>
                  </a:ext>
                </a:extLst>
              </a:tr>
            </a:tbl>
          </a:graphicData>
        </a:graphic>
      </p:graphicFrame>
    </p:spTree>
    <p:extLst>
      <p:ext uri="{BB962C8B-B14F-4D97-AF65-F5344CB8AC3E}">
        <p14:creationId xmlns:p14="http://schemas.microsoft.com/office/powerpoint/2010/main" val="107869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8B21C-0365-464D-F05B-0E9554AC2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FFB28-EB74-446C-F1DA-09C700BEBD31}"/>
              </a:ext>
            </a:extLst>
          </p:cNvPr>
          <p:cNvSpPr>
            <a:spLocks noGrp="1"/>
          </p:cNvSpPr>
          <p:nvPr>
            <p:ph type="title"/>
          </p:nvPr>
        </p:nvSpPr>
        <p:spPr>
          <a:xfrm>
            <a:off x="838200" y="-160313"/>
            <a:ext cx="10515600" cy="1325563"/>
          </a:xfrm>
        </p:spPr>
        <p:txBody>
          <a:bodyPr/>
          <a:lstStyle/>
          <a:p>
            <a:r>
              <a:rPr lang="en-US" dirty="0"/>
              <a:t>Research Design</a:t>
            </a:r>
          </a:p>
        </p:txBody>
      </p:sp>
      <p:sp>
        <p:nvSpPr>
          <p:cNvPr id="3" name="Content Placeholder 2">
            <a:extLst>
              <a:ext uri="{FF2B5EF4-FFF2-40B4-BE49-F238E27FC236}">
                <a16:creationId xmlns:a16="http://schemas.microsoft.com/office/drawing/2014/main" id="{DDB81BB5-C0A3-3265-DEE0-04253D3539F6}"/>
              </a:ext>
            </a:extLst>
          </p:cNvPr>
          <p:cNvSpPr>
            <a:spLocks noGrp="1"/>
          </p:cNvSpPr>
          <p:nvPr>
            <p:ph idx="1"/>
          </p:nvPr>
        </p:nvSpPr>
        <p:spPr>
          <a:xfrm>
            <a:off x="838200" y="962167"/>
            <a:ext cx="10515600" cy="5711588"/>
          </a:xfrm>
        </p:spPr>
        <p:txBody>
          <a:bodyPr>
            <a:normAutofit/>
          </a:bodyPr>
          <a:lstStyle/>
          <a:p>
            <a:pPr marL="0" indent="0">
              <a:buNone/>
            </a:pPr>
            <a:r>
              <a:rPr lang="en-US" b="1" dirty="0"/>
              <a:t>Condition 1 (C1): Control</a:t>
            </a:r>
          </a:p>
          <a:p>
            <a:pPr marL="0" indent="0">
              <a:buNone/>
            </a:pPr>
            <a:endParaRPr lang="en-US" b="1" dirty="0"/>
          </a:p>
          <a:p>
            <a:pPr marL="0" indent="0">
              <a:buNone/>
            </a:pPr>
            <a:r>
              <a:rPr lang="en-US" b="1" dirty="0"/>
              <a:t>Condition 2 (C2): Information only  </a:t>
            </a:r>
          </a:p>
          <a:p>
            <a:pPr marL="0" indent="0">
              <a:buNone/>
            </a:pPr>
            <a:endParaRPr lang="en-US" b="1" dirty="0"/>
          </a:p>
          <a:p>
            <a:pPr marL="0" indent="0">
              <a:buNone/>
            </a:pPr>
            <a:r>
              <a:rPr lang="en-US" b="1" dirty="0"/>
              <a:t>Condition 3 (C3): Information (C2) + Financial incentive</a:t>
            </a:r>
          </a:p>
          <a:p>
            <a:pPr marL="0" indent="0">
              <a:buNone/>
            </a:pPr>
            <a:endParaRPr lang="en-US" b="1" dirty="0"/>
          </a:p>
          <a:p>
            <a:pPr marL="0" indent="0">
              <a:buNone/>
            </a:pPr>
            <a:r>
              <a:rPr lang="en-US" b="1" dirty="0"/>
              <a:t>Condition 4 (C4): Information (C2) + Sticker</a:t>
            </a:r>
          </a:p>
        </p:txBody>
      </p:sp>
      <p:sp>
        <p:nvSpPr>
          <p:cNvPr id="4" name="TextBox 3">
            <a:extLst>
              <a:ext uri="{FF2B5EF4-FFF2-40B4-BE49-F238E27FC236}">
                <a16:creationId xmlns:a16="http://schemas.microsoft.com/office/drawing/2014/main" id="{3F94D790-8D78-514C-FA6E-336DAD25303D}"/>
              </a:ext>
            </a:extLst>
          </p:cNvPr>
          <p:cNvSpPr txBox="1"/>
          <p:nvPr/>
        </p:nvSpPr>
        <p:spPr>
          <a:xfrm>
            <a:off x="838200" y="5039586"/>
            <a:ext cx="9597243" cy="461665"/>
          </a:xfrm>
          <a:prstGeom prst="rect">
            <a:avLst/>
          </a:prstGeom>
          <a:noFill/>
        </p:spPr>
        <p:txBody>
          <a:bodyPr wrap="none" rtlCol="0">
            <a:spAutoFit/>
          </a:bodyPr>
          <a:lstStyle/>
          <a:p>
            <a:r>
              <a:rPr lang="en-US" sz="2400" b="1" dirty="0">
                <a:solidFill>
                  <a:srgbClr val="FF0000"/>
                </a:solidFill>
              </a:rPr>
              <a:t>Your prediction? Which condition is most effective for reducing violations?</a:t>
            </a:r>
          </a:p>
        </p:txBody>
      </p:sp>
    </p:spTree>
    <p:extLst>
      <p:ext uri="{BB962C8B-B14F-4D97-AF65-F5344CB8AC3E}">
        <p14:creationId xmlns:p14="http://schemas.microsoft.com/office/powerpoint/2010/main" val="408293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034-3FE2-BFFC-7527-DE4BEE88C844}"/>
              </a:ext>
            </a:extLst>
          </p:cNvPr>
          <p:cNvSpPr>
            <a:spLocks noGrp="1"/>
          </p:cNvSpPr>
          <p:nvPr>
            <p:ph type="title"/>
          </p:nvPr>
        </p:nvSpPr>
        <p:spPr>
          <a:xfrm>
            <a:off x="43381" y="115977"/>
            <a:ext cx="10515600" cy="1325563"/>
          </a:xfrm>
        </p:spPr>
        <p:txBody>
          <a:bodyPr/>
          <a:lstStyle/>
          <a:p>
            <a:r>
              <a:rPr lang="en-US" b="1" dirty="0"/>
              <a:t>Results</a:t>
            </a:r>
          </a:p>
        </p:txBody>
      </p:sp>
      <p:pic>
        <p:nvPicPr>
          <p:cNvPr id="4" name="Picture 3">
            <a:extLst>
              <a:ext uri="{FF2B5EF4-FFF2-40B4-BE49-F238E27FC236}">
                <a16:creationId xmlns:a16="http://schemas.microsoft.com/office/drawing/2014/main" id="{C5308780-CF24-4218-9E30-03A00DCF0552}"/>
              </a:ext>
            </a:extLst>
          </p:cNvPr>
          <p:cNvPicPr/>
          <p:nvPr/>
        </p:nvPicPr>
        <p:blipFill>
          <a:blip r:embed="rId2"/>
          <a:stretch>
            <a:fillRect/>
          </a:stretch>
        </p:blipFill>
        <p:spPr>
          <a:xfrm>
            <a:off x="2386013" y="0"/>
            <a:ext cx="7543799" cy="6857999"/>
          </a:xfrm>
          <a:prstGeom prst="rect">
            <a:avLst/>
          </a:prstGeom>
        </p:spPr>
      </p:pic>
    </p:spTree>
    <p:extLst>
      <p:ext uri="{BB962C8B-B14F-4D97-AF65-F5344CB8AC3E}">
        <p14:creationId xmlns:p14="http://schemas.microsoft.com/office/powerpoint/2010/main" val="318687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034-3FE2-BFFC-7527-DE4BEE88C844}"/>
              </a:ext>
            </a:extLst>
          </p:cNvPr>
          <p:cNvSpPr>
            <a:spLocks noGrp="1"/>
          </p:cNvSpPr>
          <p:nvPr>
            <p:ph type="title"/>
          </p:nvPr>
        </p:nvSpPr>
        <p:spPr>
          <a:xfrm>
            <a:off x="43381" y="115977"/>
            <a:ext cx="10515600" cy="1325563"/>
          </a:xfrm>
        </p:spPr>
        <p:txBody>
          <a:bodyPr/>
          <a:lstStyle/>
          <a:p>
            <a:r>
              <a:rPr lang="en-US" b="1" dirty="0"/>
              <a:t>Results</a:t>
            </a:r>
          </a:p>
        </p:txBody>
      </p:sp>
      <p:graphicFrame>
        <p:nvGraphicFramePr>
          <p:cNvPr id="8" name="Chart 7">
            <a:extLst>
              <a:ext uri="{FF2B5EF4-FFF2-40B4-BE49-F238E27FC236}">
                <a16:creationId xmlns:a16="http://schemas.microsoft.com/office/drawing/2014/main" id="{8593D4CE-656B-44A5-A0F4-78FCBA5FE4EB}"/>
              </a:ext>
            </a:extLst>
          </p:cNvPr>
          <p:cNvGraphicFramePr/>
          <p:nvPr>
            <p:extLst>
              <p:ext uri="{D42A27DB-BD31-4B8C-83A1-F6EECF244321}">
                <p14:modId xmlns:p14="http://schemas.microsoft.com/office/powerpoint/2010/main" val="2565139505"/>
              </p:ext>
            </p:extLst>
          </p:nvPr>
        </p:nvGraphicFramePr>
        <p:xfrm>
          <a:off x="441738" y="1401417"/>
          <a:ext cx="11612239" cy="5281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5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034-3FE2-BFFC-7527-DE4BEE88C844}"/>
              </a:ext>
            </a:extLst>
          </p:cNvPr>
          <p:cNvSpPr>
            <a:spLocks noGrp="1"/>
          </p:cNvSpPr>
          <p:nvPr>
            <p:ph type="title"/>
          </p:nvPr>
        </p:nvSpPr>
        <p:spPr/>
        <p:txBody>
          <a:bodyPr/>
          <a:lstStyle/>
          <a:p>
            <a:r>
              <a:rPr lang="en-US" b="1" dirty="0"/>
              <a:t>Results</a:t>
            </a:r>
          </a:p>
        </p:txBody>
      </p:sp>
      <p:sp>
        <p:nvSpPr>
          <p:cNvPr id="3" name="TextBox 2">
            <a:extLst>
              <a:ext uri="{FF2B5EF4-FFF2-40B4-BE49-F238E27FC236}">
                <a16:creationId xmlns:a16="http://schemas.microsoft.com/office/drawing/2014/main" id="{2E07D2BD-3AE4-CDB2-B6C9-51497B8C5433}"/>
              </a:ext>
            </a:extLst>
          </p:cNvPr>
          <p:cNvSpPr txBox="1"/>
          <p:nvPr/>
        </p:nvSpPr>
        <p:spPr>
          <a:xfrm>
            <a:off x="1393214" y="1632780"/>
            <a:ext cx="8115300" cy="5030160"/>
          </a:xfrm>
          <a:prstGeom prst="rect">
            <a:avLst/>
          </a:prstGeom>
          <a:noFill/>
        </p:spPr>
        <p:txBody>
          <a:bodyPr wrap="square" rtlCol="0">
            <a:spAutoFit/>
          </a:bodyPr>
          <a:lstStyle/>
          <a:p>
            <a:pPr marL="73025" marR="358775" indent="-6350" algn="just">
              <a:lnSpc>
                <a:spcPct val="162000"/>
              </a:lnSpc>
              <a:spcAft>
                <a:spcPts val="15"/>
              </a:spcAft>
            </a:pPr>
            <a:r>
              <a:rPr lang="en-US" sz="2400" i="1" kern="100" dirty="0">
                <a:solidFill>
                  <a:srgbClr val="000000"/>
                </a:solidFill>
                <a:effectLst/>
                <a:ea typeface="Times New Roman" panose="02020603050405020304" pitchFamily="18" charset="0"/>
              </a:rPr>
              <a:t>Control Group</a:t>
            </a:r>
            <a:r>
              <a:rPr lang="en-US" sz="2400" kern="100" dirty="0">
                <a:solidFill>
                  <a:srgbClr val="000000"/>
                </a:solidFill>
                <a:effectLst/>
                <a:ea typeface="Times New Roman" panose="02020603050405020304" pitchFamily="18" charset="0"/>
              </a:rPr>
              <a:t>: The Control group had the highest mean violation score (1.30) </a:t>
            </a:r>
          </a:p>
          <a:p>
            <a:pPr marL="73025" marR="358775" indent="-6350" algn="just">
              <a:lnSpc>
                <a:spcPct val="162000"/>
              </a:lnSpc>
              <a:spcAft>
                <a:spcPts val="15"/>
              </a:spcAft>
            </a:pPr>
            <a:endParaRPr lang="en-US" sz="2400" kern="100" dirty="0">
              <a:solidFill>
                <a:srgbClr val="000000"/>
              </a:solidFill>
              <a:effectLst/>
              <a:ea typeface="Times New Roman" panose="02020603050405020304" pitchFamily="18" charset="0"/>
            </a:endParaRPr>
          </a:p>
          <a:p>
            <a:pPr marL="73025" marR="0" indent="-6350" algn="just">
              <a:lnSpc>
                <a:spcPct val="99000"/>
              </a:lnSpc>
              <a:spcAft>
                <a:spcPts val="825"/>
              </a:spcAft>
            </a:pPr>
            <a:r>
              <a:rPr lang="en-US" sz="2400" i="1" kern="100" dirty="0">
                <a:solidFill>
                  <a:srgbClr val="000000"/>
                </a:solidFill>
                <a:effectLst/>
                <a:ea typeface="Times New Roman" panose="02020603050405020304" pitchFamily="18" charset="0"/>
              </a:rPr>
              <a:t>Information Group</a:t>
            </a:r>
            <a:r>
              <a:rPr lang="en-US" sz="2400" kern="100" dirty="0">
                <a:solidFill>
                  <a:srgbClr val="000000"/>
                </a:solidFill>
                <a:effectLst/>
                <a:ea typeface="Times New Roman" panose="02020603050405020304" pitchFamily="18" charset="0"/>
              </a:rPr>
              <a:t>: 34% reduction compared to the Control group. </a:t>
            </a:r>
          </a:p>
          <a:p>
            <a:pPr marL="73025" marR="0" indent="-6350" algn="just">
              <a:lnSpc>
                <a:spcPct val="99000"/>
              </a:lnSpc>
              <a:spcAft>
                <a:spcPts val="15"/>
              </a:spcAft>
            </a:pPr>
            <a:endParaRPr lang="en-US" sz="2400" i="1" kern="100" dirty="0">
              <a:solidFill>
                <a:srgbClr val="000000"/>
              </a:solidFill>
              <a:effectLst/>
              <a:ea typeface="Times New Roman" panose="02020603050405020304" pitchFamily="18" charset="0"/>
            </a:endParaRPr>
          </a:p>
          <a:p>
            <a:pPr marL="73025" marR="0" indent="-6350" algn="just">
              <a:lnSpc>
                <a:spcPct val="99000"/>
              </a:lnSpc>
              <a:spcAft>
                <a:spcPts val="15"/>
              </a:spcAft>
            </a:pPr>
            <a:r>
              <a:rPr lang="en-US" sz="2400" i="1" kern="100" dirty="0">
                <a:solidFill>
                  <a:srgbClr val="000000"/>
                </a:solidFill>
                <a:effectLst/>
                <a:ea typeface="Times New Roman" panose="02020603050405020304" pitchFamily="18" charset="0"/>
              </a:rPr>
              <a:t>Information + Gift Card Group</a:t>
            </a:r>
            <a:r>
              <a:rPr lang="en-US" sz="2400" kern="100" dirty="0">
                <a:solidFill>
                  <a:srgbClr val="000000"/>
                </a:solidFill>
                <a:effectLst/>
                <a:ea typeface="Times New Roman" panose="02020603050405020304" pitchFamily="18" charset="0"/>
              </a:rPr>
              <a:t>: 44% reduction compared to the Control group. </a:t>
            </a:r>
          </a:p>
          <a:p>
            <a:pPr marL="73025" marR="0" indent="-6350" algn="just">
              <a:lnSpc>
                <a:spcPct val="99000"/>
              </a:lnSpc>
              <a:spcAft>
                <a:spcPts val="865"/>
              </a:spcAft>
            </a:pPr>
            <a:endParaRPr lang="en-US" sz="2400" i="1" kern="100" dirty="0">
              <a:solidFill>
                <a:srgbClr val="000000"/>
              </a:solidFill>
              <a:effectLst/>
              <a:ea typeface="Times New Roman" panose="02020603050405020304" pitchFamily="18" charset="0"/>
            </a:endParaRPr>
          </a:p>
          <a:p>
            <a:pPr marL="73025" marR="0" indent="-6350" algn="just">
              <a:lnSpc>
                <a:spcPct val="99000"/>
              </a:lnSpc>
              <a:spcAft>
                <a:spcPts val="865"/>
              </a:spcAft>
            </a:pPr>
            <a:r>
              <a:rPr lang="en-US" sz="2400" i="1" kern="100" dirty="0">
                <a:solidFill>
                  <a:srgbClr val="000000"/>
                </a:solidFill>
                <a:effectLst/>
                <a:ea typeface="Times New Roman" panose="02020603050405020304" pitchFamily="18" charset="0"/>
              </a:rPr>
              <a:t>Information + Sticker Group</a:t>
            </a:r>
            <a:r>
              <a:rPr lang="en-US" sz="2400" kern="100" dirty="0">
                <a:solidFill>
                  <a:srgbClr val="000000"/>
                </a:solidFill>
                <a:effectLst/>
                <a:ea typeface="Times New Roman" panose="02020603050405020304" pitchFamily="18" charset="0"/>
              </a:rPr>
              <a:t>: 50% reduction compared to the Control group, achieving the lowest average score. </a:t>
            </a:r>
          </a:p>
        </p:txBody>
      </p:sp>
    </p:spTree>
    <p:extLst>
      <p:ext uri="{BB962C8B-B14F-4D97-AF65-F5344CB8AC3E}">
        <p14:creationId xmlns:p14="http://schemas.microsoft.com/office/powerpoint/2010/main" val="320500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1BFA-F555-10CB-60A5-0765B90AF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38F87-A953-E42F-6B3A-25022D84A519}"/>
              </a:ext>
            </a:extLst>
          </p:cNvPr>
          <p:cNvSpPr>
            <a:spLocks noGrp="1"/>
          </p:cNvSpPr>
          <p:nvPr>
            <p:ph type="title"/>
          </p:nvPr>
        </p:nvSpPr>
        <p:spPr/>
        <p:txBody>
          <a:bodyPr/>
          <a:lstStyle/>
          <a:p>
            <a:r>
              <a:rPr lang="en-US" b="1" dirty="0"/>
              <a:t>Anecdotal Result</a:t>
            </a:r>
          </a:p>
        </p:txBody>
      </p:sp>
      <p:sp>
        <p:nvSpPr>
          <p:cNvPr id="3" name="TextBox 2">
            <a:extLst>
              <a:ext uri="{FF2B5EF4-FFF2-40B4-BE49-F238E27FC236}">
                <a16:creationId xmlns:a16="http://schemas.microsoft.com/office/drawing/2014/main" id="{BCE6E20D-6C2A-7AEA-DBF1-231A8030E4B3}"/>
              </a:ext>
            </a:extLst>
          </p:cNvPr>
          <p:cNvSpPr txBox="1"/>
          <p:nvPr/>
        </p:nvSpPr>
        <p:spPr>
          <a:xfrm>
            <a:off x="988043" y="2043953"/>
            <a:ext cx="10365757" cy="2919582"/>
          </a:xfrm>
          <a:prstGeom prst="rect">
            <a:avLst/>
          </a:prstGeom>
          <a:noFill/>
        </p:spPr>
        <p:txBody>
          <a:bodyPr wrap="square" rtlCol="0">
            <a:spAutoFit/>
          </a:bodyPr>
          <a:lstStyle/>
          <a:p>
            <a:pPr marL="73025" marR="358775" indent="-6350">
              <a:lnSpc>
                <a:spcPct val="162000"/>
              </a:lnSpc>
              <a:spcAft>
                <a:spcPts val="15"/>
              </a:spcAft>
            </a:pPr>
            <a:r>
              <a:rPr lang="en-US" sz="2400" kern="100" dirty="0">
                <a:solidFill>
                  <a:srgbClr val="000000"/>
                </a:solidFill>
                <a:ea typeface="Times New Roman" panose="02020603050405020304" pitchFamily="18" charset="0"/>
              </a:rPr>
              <a:t>We did not collect any data on camper demographics, </a:t>
            </a:r>
            <a:r>
              <a:rPr lang="en-US" sz="2400" kern="100" dirty="0">
                <a:solidFill>
                  <a:srgbClr val="000000"/>
                </a:solidFill>
                <a:effectLst/>
                <a:ea typeface="Times New Roman" panose="02020603050405020304" pitchFamily="18" charset="0"/>
              </a:rPr>
              <a:t>but our research assistants noticed something: </a:t>
            </a:r>
          </a:p>
          <a:p>
            <a:pPr marL="409575" marR="358775" indent="-342900">
              <a:lnSpc>
                <a:spcPct val="162000"/>
              </a:lnSpc>
              <a:spcAft>
                <a:spcPts val="15"/>
              </a:spcAft>
              <a:buFont typeface="Arial" panose="020B0604020202020204" pitchFamily="34" charset="0"/>
              <a:buChar char="•"/>
            </a:pPr>
            <a:r>
              <a:rPr lang="en-US" sz="2400" kern="100" dirty="0">
                <a:solidFill>
                  <a:srgbClr val="000000"/>
                </a:solidFill>
                <a:ea typeface="Times New Roman" panose="02020603050405020304" pitchFamily="18" charset="0"/>
              </a:rPr>
              <a:t>The sticker condition seemed to be especially effective among families with children</a:t>
            </a:r>
          </a:p>
          <a:p>
            <a:pPr marL="73025" marR="358775" indent="-6350" algn="just">
              <a:lnSpc>
                <a:spcPct val="162000"/>
              </a:lnSpc>
              <a:spcAft>
                <a:spcPts val="15"/>
              </a:spcAft>
            </a:pPr>
            <a:endParaRPr lang="en-US" sz="2000" kern="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357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64A5-1FA8-C3AD-0248-7E70438DC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D50A0-E344-9319-F813-1843C4F2F7C0}"/>
              </a:ext>
            </a:extLst>
          </p:cNvPr>
          <p:cNvSpPr>
            <a:spLocks noGrp="1"/>
          </p:cNvSpPr>
          <p:nvPr>
            <p:ph type="title"/>
          </p:nvPr>
        </p:nvSpPr>
        <p:spPr>
          <a:xfrm>
            <a:off x="838200" y="0"/>
            <a:ext cx="10515600" cy="1325563"/>
          </a:xfrm>
        </p:spPr>
        <p:txBody>
          <a:bodyPr/>
          <a:lstStyle/>
          <a:p>
            <a:r>
              <a:rPr lang="en-US" b="1" dirty="0"/>
              <a:t>Study 1: Key Takeaways</a:t>
            </a:r>
          </a:p>
        </p:txBody>
      </p:sp>
      <p:sp>
        <p:nvSpPr>
          <p:cNvPr id="3" name="TextBox 2">
            <a:extLst>
              <a:ext uri="{FF2B5EF4-FFF2-40B4-BE49-F238E27FC236}">
                <a16:creationId xmlns:a16="http://schemas.microsoft.com/office/drawing/2014/main" id="{024DD11E-FCB0-33F9-E8A8-6C36C7F7360A}"/>
              </a:ext>
            </a:extLst>
          </p:cNvPr>
          <p:cNvSpPr txBox="1"/>
          <p:nvPr/>
        </p:nvSpPr>
        <p:spPr>
          <a:xfrm>
            <a:off x="838200" y="1285468"/>
            <a:ext cx="6364735" cy="3517886"/>
          </a:xfrm>
          <a:prstGeom prst="rect">
            <a:avLst/>
          </a:prstGeom>
          <a:noFill/>
        </p:spPr>
        <p:txBody>
          <a:bodyPr wrap="square" rtlCol="0">
            <a:spAutoFit/>
          </a:bodyPr>
          <a:lstStyle/>
          <a:p>
            <a:pPr marL="409575" marR="358775" indent="-342900" algn="just">
              <a:lnSpc>
                <a:spcPct val="162000"/>
              </a:lnSpc>
              <a:spcAft>
                <a:spcPts val="15"/>
              </a:spcAft>
              <a:buFont typeface="Arial" panose="020B0604020202020204" pitchFamily="34" charset="0"/>
              <a:buChar char="•"/>
            </a:pPr>
            <a:r>
              <a:rPr lang="en-US" sz="2400" kern="100" dirty="0">
                <a:solidFill>
                  <a:srgbClr val="000000"/>
                </a:solidFill>
                <a:ea typeface="Times New Roman" panose="02020603050405020304" pitchFamily="18" charset="0"/>
              </a:rPr>
              <a:t>Improved information, detailing exactly what to do and how to do it, improves camper behaviour</a:t>
            </a:r>
          </a:p>
          <a:p>
            <a:pPr marL="409575" marR="358775" indent="-342900" algn="just">
              <a:lnSpc>
                <a:spcPct val="162000"/>
              </a:lnSpc>
              <a:spcAft>
                <a:spcPts val="15"/>
              </a:spcAft>
              <a:buFont typeface="Arial" panose="020B0604020202020204" pitchFamily="34" charset="0"/>
              <a:buChar char="•"/>
            </a:pPr>
            <a:r>
              <a:rPr lang="en-US" sz="2400" kern="100" dirty="0">
                <a:solidFill>
                  <a:srgbClr val="000000"/>
                </a:solidFill>
                <a:ea typeface="Times New Roman" panose="02020603050405020304" pitchFamily="18" charset="0"/>
              </a:rPr>
              <a:t>Financial and/or sticker incentives may help a bit more</a:t>
            </a:r>
          </a:p>
          <a:p>
            <a:pPr marL="73025" marR="358775" indent="-6350" algn="just">
              <a:lnSpc>
                <a:spcPct val="162000"/>
              </a:lnSpc>
              <a:spcAft>
                <a:spcPts val="15"/>
              </a:spcAft>
            </a:pPr>
            <a:endParaRPr lang="en-US" sz="2000" kern="100" dirty="0">
              <a:solidFill>
                <a:srgbClr val="000000"/>
              </a:solidFill>
              <a:effectLst/>
              <a:latin typeface="Times New Roman" panose="02020603050405020304" pitchFamily="18" charset="0"/>
              <a:ea typeface="Times New Roman" panose="02020603050405020304" pitchFamily="18" charset="0"/>
            </a:endParaRPr>
          </a:p>
        </p:txBody>
      </p:sp>
      <p:pic>
        <p:nvPicPr>
          <p:cNvPr id="4" name="Picture 3" descr="A screenshot of a phone&#10;&#10;Description automatically generated">
            <a:extLst>
              <a:ext uri="{FF2B5EF4-FFF2-40B4-BE49-F238E27FC236}">
                <a16:creationId xmlns:a16="http://schemas.microsoft.com/office/drawing/2014/main" id="{C3A851F9-82FD-38AD-43FB-19394F73B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34" y="0"/>
            <a:ext cx="2296583" cy="6858000"/>
          </a:xfrm>
          <a:prstGeom prst="rect">
            <a:avLst/>
          </a:prstGeom>
        </p:spPr>
      </p:pic>
      <p:pic>
        <p:nvPicPr>
          <p:cNvPr id="5" name="Picture 4" descr="A close-up of a checklist&#10;&#10;Description automatically generated">
            <a:extLst>
              <a:ext uri="{FF2B5EF4-FFF2-40B4-BE49-F238E27FC236}">
                <a16:creationId xmlns:a16="http://schemas.microsoft.com/office/drawing/2014/main" id="{3A95BA7B-EFD5-2FAB-68C8-A55BFFCCB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77" y="0"/>
            <a:ext cx="2286000" cy="6858000"/>
          </a:xfrm>
          <a:prstGeom prst="rect">
            <a:avLst/>
          </a:prstGeom>
        </p:spPr>
      </p:pic>
      <p:pic>
        <p:nvPicPr>
          <p:cNvPr id="6" name="Picture 5">
            <a:extLst>
              <a:ext uri="{FF2B5EF4-FFF2-40B4-BE49-F238E27FC236}">
                <a16:creationId xmlns:a16="http://schemas.microsoft.com/office/drawing/2014/main" id="{263FF3D5-50B3-4749-1156-426D762942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98134"/>
            <a:ext cx="7405705" cy="2459865"/>
          </a:xfrm>
          <a:prstGeom prst="rect">
            <a:avLst/>
          </a:prstGeom>
        </p:spPr>
      </p:pic>
    </p:spTree>
    <p:extLst>
      <p:ext uri="{BB962C8B-B14F-4D97-AF65-F5344CB8AC3E}">
        <p14:creationId xmlns:p14="http://schemas.microsoft.com/office/powerpoint/2010/main" val="386105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53F4-64B5-DC86-C086-3ED46B42F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25CBF-D52A-1E6B-1A77-D195E317FFB5}"/>
              </a:ext>
            </a:extLst>
          </p:cNvPr>
          <p:cNvSpPr>
            <a:spLocks noGrp="1"/>
          </p:cNvSpPr>
          <p:nvPr>
            <p:ph type="title"/>
          </p:nvPr>
        </p:nvSpPr>
        <p:spPr/>
        <p:txBody>
          <a:bodyPr/>
          <a:lstStyle/>
          <a:p>
            <a:r>
              <a:rPr lang="en-US" b="1" dirty="0"/>
              <a:t>Next Steps</a:t>
            </a:r>
          </a:p>
        </p:txBody>
      </p:sp>
      <p:sp>
        <p:nvSpPr>
          <p:cNvPr id="3" name="TextBox 2">
            <a:extLst>
              <a:ext uri="{FF2B5EF4-FFF2-40B4-BE49-F238E27FC236}">
                <a16:creationId xmlns:a16="http://schemas.microsoft.com/office/drawing/2014/main" id="{22F51830-91CC-DC25-472C-12221A06F1D8}"/>
              </a:ext>
            </a:extLst>
          </p:cNvPr>
          <p:cNvSpPr txBox="1"/>
          <p:nvPr/>
        </p:nvSpPr>
        <p:spPr>
          <a:xfrm>
            <a:off x="988043" y="1690688"/>
            <a:ext cx="10365757" cy="4898713"/>
          </a:xfrm>
          <a:prstGeom prst="rect">
            <a:avLst/>
          </a:prstGeom>
          <a:noFill/>
        </p:spPr>
        <p:txBody>
          <a:bodyPr wrap="square" rtlCol="0">
            <a:spAutoFit/>
          </a:bodyPr>
          <a:lstStyle/>
          <a:p>
            <a:pPr marL="66675" marR="358775">
              <a:lnSpc>
                <a:spcPct val="162000"/>
              </a:lnSpc>
              <a:spcAft>
                <a:spcPts val="15"/>
              </a:spcAft>
            </a:pPr>
            <a:r>
              <a:rPr lang="en-US" sz="2800" kern="100" dirty="0">
                <a:solidFill>
                  <a:srgbClr val="000000"/>
                </a:solidFill>
                <a:ea typeface="Times New Roman" panose="02020603050405020304" pitchFamily="18" charset="0"/>
              </a:rPr>
              <a:t>Testing again this summer at </a:t>
            </a:r>
            <a:r>
              <a:rPr lang="en-US" sz="2800" kern="100" dirty="0" err="1">
                <a:solidFill>
                  <a:srgbClr val="000000"/>
                </a:solidFill>
                <a:ea typeface="Times New Roman" panose="02020603050405020304" pitchFamily="18" charset="0"/>
              </a:rPr>
              <a:t>Cultus</a:t>
            </a:r>
            <a:r>
              <a:rPr lang="en-US" sz="2800" kern="100" dirty="0">
                <a:solidFill>
                  <a:srgbClr val="000000"/>
                </a:solidFill>
                <a:ea typeface="Times New Roman" panose="02020603050405020304" pitchFamily="18" charset="0"/>
              </a:rPr>
              <a:t> Lake, with:</a:t>
            </a:r>
          </a:p>
          <a:p>
            <a:pPr marL="866775" marR="358775" lvl="1" indent="-342900">
              <a:lnSpc>
                <a:spcPct val="162000"/>
              </a:lnSpc>
              <a:spcAft>
                <a:spcPts val="15"/>
              </a:spcAft>
              <a:buFont typeface="Arial" panose="020B0604020202020204" pitchFamily="34" charset="0"/>
              <a:buChar char="•"/>
            </a:pPr>
            <a:r>
              <a:rPr lang="en-US" sz="2800" kern="100" dirty="0">
                <a:solidFill>
                  <a:srgbClr val="000000"/>
                </a:solidFill>
                <a:ea typeface="Times New Roman" panose="02020603050405020304" pitchFamily="18" charset="0"/>
              </a:rPr>
              <a:t>Scalable interventions (no discussion with campers) &amp; larger sample size</a:t>
            </a:r>
          </a:p>
          <a:p>
            <a:pPr marL="866775" marR="358775" lvl="1" indent="-342900">
              <a:lnSpc>
                <a:spcPct val="162000"/>
              </a:lnSpc>
              <a:spcAft>
                <a:spcPts val="15"/>
              </a:spcAft>
              <a:buFont typeface="Arial" panose="020B0604020202020204" pitchFamily="34" charset="0"/>
              <a:buChar char="•"/>
            </a:pPr>
            <a:r>
              <a:rPr lang="en-US" sz="2800" kern="100" dirty="0">
                <a:solidFill>
                  <a:srgbClr val="000000"/>
                </a:solidFill>
                <a:ea typeface="Times New Roman" panose="02020603050405020304" pitchFamily="18" charset="0"/>
              </a:rPr>
              <a:t>Include a true “business as usual” control (no consent form)</a:t>
            </a:r>
          </a:p>
          <a:p>
            <a:pPr marL="866775" marR="358775" lvl="1" indent="-342900">
              <a:lnSpc>
                <a:spcPct val="162000"/>
              </a:lnSpc>
              <a:spcAft>
                <a:spcPts val="15"/>
              </a:spcAft>
              <a:buFont typeface="Arial" panose="020B0604020202020204" pitchFamily="34" charset="0"/>
              <a:buChar char="•"/>
            </a:pPr>
            <a:r>
              <a:rPr lang="en-US" sz="2800" kern="100" dirty="0">
                <a:solidFill>
                  <a:srgbClr val="000000"/>
                </a:solidFill>
                <a:ea typeface="Times New Roman" panose="02020603050405020304" pitchFamily="18" charset="0"/>
              </a:rPr>
              <a:t>Two survey questions on how often &amp; why they visit</a:t>
            </a:r>
          </a:p>
          <a:p>
            <a:pPr marL="866775" marR="358775" lvl="1" indent="-342900">
              <a:lnSpc>
                <a:spcPct val="162000"/>
              </a:lnSpc>
              <a:spcAft>
                <a:spcPts val="15"/>
              </a:spcAft>
              <a:buFont typeface="Arial" panose="020B0604020202020204" pitchFamily="34" charset="0"/>
              <a:buChar char="•"/>
            </a:pPr>
            <a:r>
              <a:rPr lang="en-US" sz="2800" kern="100" dirty="0">
                <a:solidFill>
                  <a:srgbClr val="000000"/>
                </a:solidFill>
                <a:ea typeface="Times New Roman" panose="02020603050405020304" pitchFamily="18" charset="0"/>
              </a:rPr>
              <a:t>Collect observational data on camper demographics (number of adults and number of kids)</a:t>
            </a:r>
          </a:p>
        </p:txBody>
      </p:sp>
    </p:spTree>
    <p:extLst>
      <p:ext uri="{BB962C8B-B14F-4D97-AF65-F5344CB8AC3E}">
        <p14:creationId xmlns:p14="http://schemas.microsoft.com/office/powerpoint/2010/main" val="371388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F9FA6-C4E9-5ED5-09F5-372B5254B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07E77-FD1C-7FCA-D3DC-BF124285DE33}"/>
              </a:ext>
            </a:extLst>
          </p:cNvPr>
          <p:cNvSpPr>
            <a:spLocks noGrp="1"/>
          </p:cNvSpPr>
          <p:nvPr>
            <p:ph type="title"/>
          </p:nvPr>
        </p:nvSpPr>
        <p:spPr/>
        <p:txBody>
          <a:bodyPr/>
          <a:lstStyle/>
          <a:p>
            <a:r>
              <a:rPr lang="en-US" dirty="0"/>
              <a:t>Collaborators and Support</a:t>
            </a:r>
          </a:p>
        </p:txBody>
      </p:sp>
      <p:sp>
        <p:nvSpPr>
          <p:cNvPr id="3" name="Content Placeholder 2">
            <a:extLst>
              <a:ext uri="{FF2B5EF4-FFF2-40B4-BE49-F238E27FC236}">
                <a16:creationId xmlns:a16="http://schemas.microsoft.com/office/drawing/2014/main" id="{696D2225-800C-50D9-2135-A2E83165DF32}"/>
              </a:ext>
            </a:extLst>
          </p:cNvPr>
          <p:cNvSpPr>
            <a:spLocks noGrp="1"/>
          </p:cNvSpPr>
          <p:nvPr>
            <p:ph idx="1"/>
          </p:nvPr>
        </p:nvSpPr>
        <p:spPr>
          <a:xfrm>
            <a:off x="273422" y="1839072"/>
            <a:ext cx="5206253" cy="4351338"/>
          </a:xfrm>
        </p:spPr>
        <p:txBody>
          <a:bodyPr>
            <a:normAutofit/>
          </a:bodyPr>
          <a:lstStyle/>
          <a:p>
            <a:pPr marL="0" indent="0">
              <a:buNone/>
            </a:pPr>
            <a:r>
              <a:rPr lang="en-US" dirty="0"/>
              <a:t>The University of British Columbia</a:t>
            </a:r>
          </a:p>
          <a:p>
            <a:r>
              <a:rPr lang="en-US" dirty="0"/>
              <a:t>Sumeet Gulati</a:t>
            </a:r>
          </a:p>
          <a:p>
            <a:r>
              <a:rPr lang="en-US" dirty="0"/>
              <a:t>David J. Hardisty</a:t>
            </a:r>
          </a:p>
          <a:p>
            <a:r>
              <a:rPr lang="en-US" dirty="0"/>
              <a:t>Cole Burton</a:t>
            </a:r>
          </a:p>
          <a:p>
            <a:r>
              <a:rPr lang="en-US" dirty="0"/>
              <a:t>Rumi Naito</a:t>
            </a:r>
          </a:p>
          <a:p>
            <a:r>
              <a:rPr lang="en-US" dirty="0"/>
              <a:t>Sima Khanal</a:t>
            </a:r>
          </a:p>
          <a:p>
            <a:r>
              <a:rPr lang="en-US" dirty="0" err="1"/>
              <a:t>Agamveer</a:t>
            </a:r>
            <a:r>
              <a:rPr lang="en-US" dirty="0"/>
              <a:t> Kalra</a:t>
            </a:r>
          </a:p>
          <a:p>
            <a:r>
              <a:rPr lang="en-US" dirty="0" err="1"/>
              <a:t>Raunaq</a:t>
            </a:r>
            <a:r>
              <a:rPr lang="en-US" dirty="0"/>
              <a:t> Nambiar</a:t>
            </a:r>
          </a:p>
          <a:p>
            <a:endParaRPr lang="en-US" dirty="0"/>
          </a:p>
        </p:txBody>
      </p:sp>
      <p:sp>
        <p:nvSpPr>
          <p:cNvPr id="4" name="Content Placeholder 2">
            <a:extLst>
              <a:ext uri="{FF2B5EF4-FFF2-40B4-BE49-F238E27FC236}">
                <a16:creationId xmlns:a16="http://schemas.microsoft.com/office/drawing/2014/main" id="{E9FFC4DB-0563-B721-146D-28D488C5220D}"/>
              </a:ext>
            </a:extLst>
          </p:cNvPr>
          <p:cNvSpPr txBox="1">
            <a:spLocks/>
          </p:cNvSpPr>
          <p:nvPr/>
        </p:nvSpPr>
        <p:spPr>
          <a:xfrm>
            <a:off x="6261840" y="1843545"/>
            <a:ext cx="4856630" cy="46493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BC Parks</a:t>
            </a:r>
          </a:p>
          <a:p>
            <a:r>
              <a:rPr lang="en-US" dirty="0"/>
              <a:t>Don Carruthers Den Hoed</a:t>
            </a:r>
          </a:p>
          <a:p>
            <a:r>
              <a:rPr lang="en-US" dirty="0" err="1"/>
              <a:t>Sharilynn</a:t>
            </a:r>
            <a:r>
              <a:rPr lang="en-US" dirty="0"/>
              <a:t> Wardrop</a:t>
            </a:r>
          </a:p>
          <a:p>
            <a:r>
              <a:rPr lang="en-US" dirty="0"/>
              <a:t>Melanie Percy</a:t>
            </a:r>
          </a:p>
          <a:p>
            <a:r>
              <a:rPr lang="en-US" dirty="0"/>
              <a:t>Erin Kendall</a:t>
            </a:r>
          </a:p>
          <a:p>
            <a:endParaRPr lang="en-US" dirty="0"/>
          </a:p>
          <a:p>
            <a:pPr marL="0" indent="0">
              <a:buNone/>
            </a:pPr>
            <a:r>
              <a:rPr lang="en-US" dirty="0"/>
              <a:t>Park Managers</a:t>
            </a:r>
          </a:p>
          <a:p>
            <a:r>
              <a:rPr lang="en-US" dirty="0"/>
              <a:t>Troy Davis, Manning Park</a:t>
            </a:r>
          </a:p>
          <a:p>
            <a:r>
              <a:rPr lang="en-US" dirty="0"/>
              <a:t>Ryan </a:t>
            </a:r>
            <a:r>
              <a:rPr lang="en-US" dirty="0" err="1"/>
              <a:t>Turral</a:t>
            </a:r>
            <a:r>
              <a:rPr lang="en-US" dirty="0"/>
              <a:t>, Cultus Lake</a:t>
            </a:r>
          </a:p>
          <a:p>
            <a:r>
              <a:rPr lang="en-US" dirty="0"/>
              <a:t>Michael </a:t>
            </a:r>
            <a:r>
              <a:rPr lang="en-US" dirty="0" err="1"/>
              <a:t>Zavaglia</a:t>
            </a:r>
            <a:r>
              <a:rPr lang="en-US" dirty="0"/>
              <a:t>, Cultus Lake</a:t>
            </a:r>
          </a:p>
          <a:p>
            <a:endParaRPr lang="en-US" dirty="0"/>
          </a:p>
        </p:txBody>
      </p:sp>
    </p:spTree>
    <p:extLst>
      <p:ext uri="{BB962C8B-B14F-4D97-AF65-F5344CB8AC3E}">
        <p14:creationId xmlns:p14="http://schemas.microsoft.com/office/powerpoint/2010/main" val="2879485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F5118-721A-3BC3-3270-7472D885F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FF8A6-AF6F-0B0E-7310-E658395BDEEE}"/>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3800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034-3FE2-BFFC-7527-DE4BEE88C844}"/>
              </a:ext>
            </a:extLst>
          </p:cNvPr>
          <p:cNvSpPr>
            <a:spLocks noGrp="1"/>
          </p:cNvSpPr>
          <p:nvPr>
            <p:ph type="title"/>
          </p:nvPr>
        </p:nvSpPr>
        <p:spPr>
          <a:xfrm>
            <a:off x="65468" y="-259501"/>
            <a:ext cx="10515600" cy="1325563"/>
          </a:xfrm>
        </p:spPr>
        <p:txBody>
          <a:bodyPr/>
          <a:lstStyle/>
          <a:p>
            <a:r>
              <a:rPr lang="en-US" b="1" dirty="0"/>
              <a:t>Bonus Slide: Additional Results</a:t>
            </a:r>
          </a:p>
        </p:txBody>
      </p:sp>
      <p:graphicFrame>
        <p:nvGraphicFramePr>
          <p:cNvPr id="3" name="Table 2">
            <a:extLst>
              <a:ext uri="{FF2B5EF4-FFF2-40B4-BE49-F238E27FC236}">
                <a16:creationId xmlns:a16="http://schemas.microsoft.com/office/drawing/2014/main" id="{0AA3FB17-D19C-4410-9BF9-E1D743406C6E}"/>
              </a:ext>
            </a:extLst>
          </p:cNvPr>
          <p:cNvGraphicFramePr>
            <a:graphicFrameLocks noGrp="1"/>
          </p:cNvGraphicFramePr>
          <p:nvPr>
            <p:extLst>
              <p:ext uri="{D42A27DB-BD31-4B8C-83A1-F6EECF244321}">
                <p14:modId xmlns:p14="http://schemas.microsoft.com/office/powerpoint/2010/main" val="2026888099"/>
              </p:ext>
            </p:extLst>
          </p:nvPr>
        </p:nvGraphicFramePr>
        <p:xfrm>
          <a:off x="278294" y="2138017"/>
          <a:ext cx="11019762" cy="3866451"/>
        </p:xfrm>
        <a:graphic>
          <a:graphicData uri="http://schemas.openxmlformats.org/drawingml/2006/table">
            <a:tbl>
              <a:tblPr>
                <a:tableStyleId>{1FECB4D8-DB02-4DC6-A0A2-4F2EBAE1DC90}</a:tableStyleId>
              </a:tblPr>
              <a:tblGrid>
                <a:gridCol w="4549167">
                  <a:extLst>
                    <a:ext uri="{9D8B030D-6E8A-4147-A177-3AD203B41FA5}">
                      <a16:colId xmlns:a16="http://schemas.microsoft.com/office/drawing/2014/main" val="1398126806"/>
                    </a:ext>
                  </a:extLst>
                </a:gridCol>
                <a:gridCol w="1867542">
                  <a:extLst>
                    <a:ext uri="{9D8B030D-6E8A-4147-A177-3AD203B41FA5}">
                      <a16:colId xmlns:a16="http://schemas.microsoft.com/office/drawing/2014/main" val="2573912263"/>
                    </a:ext>
                  </a:extLst>
                </a:gridCol>
                <a:gridCol w="1137502">
                  <a:extLst>
                    <a:ext uri="{9D8B030D-6E8A-4147-A177-3AD203B41FA5}">
                      <a16:colId xmlns:a16="http://schemas.microsoft.com/office/drawing/2014/main" val="2302693342"/>
                    </a:ext>
                  </a:extLst>
                </a:gridCol>
                <a:gridCol w="1103544">
                  <a:extLst>
                    <a:ext uri="{9D8B030D-6E8A-4147-A177-3AD203B41FA5}">
                      <a16:colId xmlns:a16="http://schemas.microsoft.com/office/drawing/2014/main" val="709655346"/>
                    </a:ext>
                  </a:extLst>
                </a:gridCol>
                <a:gridCol w="2362007">
                  <a:extLst>
                    <a:ext uri="{9D8B030D-6E8A-4147-A177-3AD203B41FA5}">
                      <a16:colId xmlns:a16="http://schemas.microsoft.com/office/drawing/2014/main" val="2488542177"/>
                    </a:ext>
                  </a:extLst>
                </a:gridCol>
              </a:tblGrid>
              <a:tr h="803151">
                <a:tc>
                  <a:txBody>
                    <a:bodyPr/>
                    <a:lstStyle/>
                    <a:p>
                      <a:pPr algn="just" rtl="0" fontAlgn="base"/>
                      <a:r>
                        <a:rPr lang="en-US" sz="1800" dirty="0">
                          <a:effectLst/>
                        </a:rPr>
                        <a:t>Comparison </a:t>
                      </a:r>
                      <a:endParaRPr lang="en-US" sz="2800" b="0" i="0" dirty="0">
                        <a:effectLst/>
                      </a:endParaRPr>
                    </a:p>
                  </a:txBody>
                  <a:tcPr marL="82101" marR="82101" marT="41050" marB="41050" anchor="ctr"/>
                </a:tc>
                <a:tc>
                  <a:txBody>
                    <a:bodyPr/>
                    <a:lstStyle/>
                    <a:p>
                      <a:pPr algn="just" rtl="0" fontAlgn="base"/>
                      <a:r>
                        <a:rPr lang="en-US" sz="1800" dirty="0">
                          <a:effectLst/>
                        </a:rPr>
                        <a:t>Mean Difference </a:t>
                      </a:r>
                      <a:endParaRPr lang="en-US" sz="2800" b="0" i="0" dirty="0">
                        <a:effectLst/>
                      </a:endParaRPr>
                    </a:p>
                  </a:txBody>
                  <a:tcPr marL="82101" marR="82101" marT="41050" marB="41050" anchor="ctr"/>
                </a:tc>
                <a:tc>
                  <a:txBody>
                    <a:bodyPr/>
                    <a:lstStyle/>
                    <a:p>
                      <a:pPr algn="just" rtl="0" fontAlgn="base"/>
                      <a:r>
                        <a:rPr lang="en-US" sz="1800" dirty="0">
                          <a:effectLst/>
                        </a:rPr>
                        <a:t>Lower CI </a:t>
                      </a:r>
                      <a:endParaRPr lang="en-US" sz="2800" b="0" i="0" dirty="0">
                        <a:effectLst/>
                      </a:endParaRPr>
                    </a:p>
                  </a:txBody>
                  <a:tcPr marL="82101" marR="82101" marT="41050" marB="41050" anchor="ctr"/>
                </a:tc>
                <a:tc>
                  <a:txBody>
                    <a:bodyPr/>
                    <a:lstStyle/>
                    <a:p>
                      <a:pPr algn="just" rtl="0" fontAlgn="base"/>
                      <a:r>
                        <a:rPr lang="en-US" sz="1800" dirty="0">
                          <a:effectLst/>
                        </a:rPr>
                        <a:t>Upper CI </a:t>
                      </a:r>
                      <a:endParaRPr lang="en-US" sz="2800" b="0" i="0" dirty="0">
                        <a:effectLst/>
                      </a:endParaRPr>
                    </a:p>
                  </a:txBody>
                  <a:tcPr marL="82101" marR="82101" marT="41050" marB="41050" anchor="ctr"/>
                </a:tc>
                <a:tc>
                  <a:txBody>
                    <a:bodyPr/>
                    <a:lstStyle/>
                    <a:p>
                      <a:pPr algn="just" rtl="0" fontAlgn="base"/>
                      <a:r>
                        <a:rPr lang="en-US" sz="1800" dirty="0">
                          <a:effectLst/>
                        </a:rPr>
                        <a:t>Adjusted p-value </a:t>
                      </a:r>
                      <a:endParaRPr lang="en-US" sz="2800" b="0" i="0" dirty="0">
                        <a:effectLst/>
                      </a:endParaRPr>
                    </a:p>
                  </a:txBody>
                  <a:tcPr marL="82101" marR="82101" marT="41050" marB="41050" anchor="ctr"/>
                </a:tc>
                <a:extLst>
                  <a:ext uri="{0D108BD9-81ED-4DB2-BD59-A6C34878D82A}">
                    <a16:rowId xmlns:a16="http://schemas.microsoft.com/office/drawing/2014/main" val="3708183867"/>
                  </a:ext>
                </a:extLst>
              </a:tr>
              <a:tr h="510550">
                <a:tc>
                  <a:txBody>
                    <a:bodyPr/>
                    <a:lstStyle/>
                    <a:p>
                      <a:pPr algn="just" rtl="0" fontAlgn="base"/>
                      <a:r>
                        <a:rPr lang="en-US" sz="1800" dirty="0">
                          <a:effectLst/>
                        </a:rPr>
                        <a:t>Information vs. Control </a:t>
                      </a:r>
                      <a:endParaRPr lang="en-US" sz="2800" b="0" i="0" dirty="0">
                        <a:effectLst/>
                      </a:endParaRPr>
                    </a:p>
                  </a:txBody>
                  <a:tcPr marL="82101" marR="82101" marT="41050" marB="41050" anchor="ctr"/>
                </a:tc>
                <a:tc>
                  <a:txBody>
                    <a:bodyPr/>
                    <a:lstStyle/>
                    <a:p>
                      <a:pPr algn="just" rtl="0" fontAlgn="base"/>
                      <a:r>
                        <a:rPr lang="en-US" sz="1800">
                          <a:effectLst/>
                        </a:rPr>
                        <a:t>-0.439 </a:t>
                      </a:r>
                      <a:endParaRPr lang="en-US" sz="2800" b="0" i="0">
                        <a:effectLst/>
                      </a:endParaRPr>
                    </a:p>
                  </a:txBody>
                  <a:tcPr marL="82101" marR="82101" marT="41050" marB="41050" anchor="ctr"/>
                </a:tc>
                <a:tc>
                  <a:txBody>
                    <a:bodyPr/>
                    <a:lstStyle/>
                    <a:p>
                      <a:pPr algn="just" rtl="0" fontAlgn="base"/>
                      <a:r>
                        <a:rPr lang="en-US" sz="1800">
                          <a:effectLst/>
                        </a:rPr>
                        <a:t>-0.750 </a:t>
                      </a:r>
                      <a:endParaRPr lang="en-US" sz="2800" b="0" i="0">
                        <a:effectLst/>
                      </a:endParaRPr>
                    </a:p>
                  </a:txBody>
                  <a:tcPr marL="82101" marR="82101" marT="41050" marB="41050" anchor="ctr"/>
                </a:tc>
                <a:tc>
                  <a:txBody>
                    <a:bodyPr/>
                    <a:lstStyle/>
                    <a:p>
                      <a:pPr algn="just" rtl="0" fontAlgn="base"/>
                      <a:r>
                        <a:rPr lang="en-US" sz="1800" dirty="0">
                          <a:effectLst/>
                        </a:rPr>
                        <a:t>-0.127 </a:t>
                      </a:r>
                      <a:endParaRPr lang="en-US" sz="2800" b="0" i="0" dirty="0">
                        <a:effectLst/>
                      </a:endParaRPr>
                    </a:p>
                  </a:txBody>
                  <a:tcPr marL="82101" marR="82101" marT="41050" marB="41050" anchor="ctr"/>
                </a:tc>
                <a:tc>
                  <a:txBody>
                    <a:bodyPr/>
                    <a:lstStyle/>
                    <a:p>
                      <a:pPr algn="just" rtl="0" fontAlgn="base"/>
                      <a:r>
                        <a:rPr lang="en-US" sz="1800" dirty="0">
                          <a:effectLst/>
                        </a:rPr>
                        <a:t>0.0019 </a:t>
                      </a:r>
                      <a:endParaRPr lang="en-US" sz="2800" b="0" i="0" dirty="0">
                        <a:effectLst/>
                      </a:endParaRPr>
                    </a:p>
                  </a:txBody>
                  <a:tcPr marL="82101" marR="82101" marT="41050" marB="41050" anchor="ctr"/>
                </a:tc>
                <a:extLst>
                  <a:ext uri="{0D108BD9-81ED-4DB2-BD59-A6C34878D82A}">
                    <a16:rowId xmlns:a16="http://schemas.microsoft.com/office/drawing/2014/main" val="2911925380"/>
                  </a:ext>
                </a:extLst>
              </a:tr>
              <a:tr h="510550">
                <a:tc>
                  <a:txBody>
                    <a:bodyPr/>
                    <a:lstStyle/>
                    <a:p>
                      <a:pPr algn="just" rtl="0" fontAlgn="base"/>
                      <a:r>
                        <a:rPr lang="en-US" sz="1800" dirty="0">
                          <a:effectLst/>
                        </a:rPr>
                        <a:t>Information + Gift Card vs. Control </a:t>
                      </a:r>
                      <a:endParaRPr lang="en-US" sz="2800" b="0" i="0" dirty="0">
                        <a:effectLst/>
                      </a:endParaRPr>
                    </a:p>
                  </a:txBody>
                  <a:tcPr marL="82101" marR="82101" marT="41050" marB="41050" anchor="ctr"/>
                </a:tc>
                <a:tc>
                  <a:txBody>
                    <a:bodyPr/>
                    <a:lstStyle/>
                    <a:p>
                      <a:pPr algn="just" rtl="0" fontAlgn="base"/>
                      <a:r>
                        <a:rPr lang="en-US" sz="1800" dirty="0">
                          <a:effectLst/>
                        </a:rPr>
                        <a:t>-0.563 </a:t>
                      </a:r>
                      <a:endParaRPr lang="en-US" sz="2800" b="0" i="0" dirty="0">
                        <a:effectLst/>
                      </a:endParaRPr>
                    </a:p>
                  </a:txBody>
                  <a:tcPr marL="82101" marR="82101" marT="41050" marB="41050" anchor="ctr"/>
                </a:tc>
                <a:tc>
                  <a:txBody>
                    <a:bodyPr/>
                    <a:lstStyle/>
                    <a:p>
                      <a:pPr algn="just" rtl="0" fontAlgn="base"/>
                      <a:r>
                        <a:rPr lang="en-US" sz="1800">
                          <a:effectLst/>
                        </a:rPr>
                        <a:t>-0.872 </a:t>
                      </a:r>
                      <a:endParaRPr lang="en-US" sz="2800" b="0" i="0">
                        <a:effectLst/>
                      </a:endParaRPr>
                    </a:p>
                  </a:txBody>
                  <a:tcPr marL="82101" marR="82101" marT="41050" marB="41050" anchor="ctr"/>
                </a:tc>
                <a:tc>
                  <a:txBody>
                    <a:bodyPr/>
                    <a:lstStyle/>
                    <a:p>
                      <a:pPr algn="just" rtl="0" fontAlgn="base"/>
                      <a:r>
                        <a:rPr lang="en-US" sz="1800">
                          <a:effectLst/>
                        </a:rPr>
                        <a:t>-0.253 </a:t>
                      </a:r>
                      <a:endParaRPr lang="en-US" sz="2800" b="0" i="0">
                        <a:effectLst/>
                      </a:endParaRPr>
                    </a:p>
                  </a:txBody>
                  <a:tcPr marL="82101" marR="82101" marT="41050" marB="41050" anchor="ctr"/>
                </a:tc>
                <a:tc>
                  <a:txBody>
                    <a:bodyPr/>
                    <a:lstStyle/>
                    <a:p>
                      <a:pPr algn="just" rtl="0" fontAlgn="base"/>
                      <a:r>
                        <a:rPr lang="en-US" sz="1800" dirty="0">
                          <a:effectLst/>
                        </a:rPr>
                        <a:t>&lt;0.0001 </a:t>
                      </a:r>
                      <a:endParaRPr lang="en-US" sz="2800" b="0" i="0" dirty="0">
                        <a:effectLst/>
                      </a:endParaRPr>
                    </a:p>
                  </a:txBody>
                  <a:tcPr marL="82101" marR="82101" marT="41050" marB="41050" anchor="ctr"/>
                </a:tc>
                <a:extLst>
                  <a:ext uri="{0D108BD9-81ED-4DB2-BD59-A6C34878D82A}">
                    <a16:rowId xmlns:a16="http://schemas.microsoft.com/office/drawing/2014/main" val="3059603865"/>
                  </a:ext>
                </a:extLst>
              </a:tr>
              <a:tr h="510550">
                <a:tc>
                  <a:txBody>
                    <a:bodyPr/>
                    <a:lstStyle/>
                    <a:p>
                      <a:pPr algn="just" rtl="0" fontAlgn="base"/>
                      <a:r>
                        <a:rPr lang="en-US" sz="1800">
                          <a:effectLst/>
                        </a:rPr>
                        <a:t>Information + Sticker vs. Control </a:t>
                      </a:r>
                      <a:endParaRPr lang="en-US" sz="2800" b="0" i="0">
                        <a:effectLst/>
                      </a:endParaRPr>
                    </a:p>
                  </a:txBody>
                  <a:tcPr marL="82101" marR="82101" marT="41050" marB="41050" anchor="ctr"/>
                </a:tc>
                <a:tc>
                  <a:txBody>
                    <a:bodyPr/>
                    <a:lstStyle/>
                    <a:p>
                      <a:pPr algn="just" rtl="0" fontAlgn="base"/>
                      <a:r>
                        <a:rPr lang="en-US" sz="1800" dirty="0">
                          <a:effectLst/>
                        </a:rPr>
                        <a:t>-0.645 </a:t>
                      </a:r>
                      <a:endParaRPr lang="en-US" sz="2800" b="0" i="0" dirty="0">
                        <a:effectLst/>
                      </a:endParaRPr>
                    </a:p>
                  </a:txBody>
                  <a:tcPr marL="82101" marR="82101" marT="41050" marB="41050" anchor="ctr"/>
                </a:tc>
                <a:tc>
                  <a:txBody>
                    <a:bodyPr/>
                    <a:lstStyle/>
                    <a:p>
                      <a:pPr algn="just" rtl="0" fontAlgn="base"/>
                      <a:r>
                        <a:rPr lang="en-US" sz="1800">
                          <a:effectLst/>
                        </a:rPr>
                        <a:t>-0.957 </a:t>
                      </a:r>
                      <a:endParaRPr lang="en-US" sz="2800" b="0" i="0">
                        <a:effectLst/>
                      </a:endParaRPr>
                    </a:p>
                  </a:txBody>
                  <a:tcPr marL="82101" marR="82101" marT="41050" marB="41050" anchor="ctr"/>
                </a:tc>
                <a:tc>
                  <a:txBody>
                    <a:bodyPr/>
                    <a:lstStyle/>
                    <a:p>
                      <a:pPr algn="just" rtl="0" fontAlgn="base"/>
                      <a:r>
                        <a:rPr lang="en-US" sz="1800" dirty="0">
                          <a:effectLst/>
                        </a:rPr>
                        <a:t>-0.333 </a:t>
                      </a:r>
                      <a:endParaRPr lang="en-US" sz="2800" b="0" i="0" dirty="0">
                        <a:effectLst/>
                      </a:endParaRPr>
                    </a:p>
                  </a:txBody>
                  <a:tcPr marL="82101" marR="82101" marT="41050" marB="41050" anchor="ctr"/>
                </a:tc>
                <a:tc>
                  <a:txBody>
                    <a:bodyPr/>
                    <a:lstStyle/>
                    <a:p>
                      <a:pPr algn="just" rtl="0" fontAlgn="base"/>
                      <a:r>
                        <a:rPr lang="en-US" sz="1800" dirty="0">
                          <a:effectLst/>
                        </a:rPr>
                        <a:t>&lt;0.0001 </a:t>
                      </a:r>
                      <a:endParaRPr lang="en-US" sz="2800" b="0" i="0" dirty="0">
                        <a:effectLst/>
                      </a:endParaRPr>
                    </a:p>
                  </a:txBody>
                  <a:tcPr marL="82101" marR="82101" marT="41050" marB="41050" anchor="ctr"/>
                </a:tc>
                <a:extLst>
                  <a:ext uri="{0D108BD9-81ED-4DB2-BD59-A6C34878D82A}">
                    <a16:rowId xmlns:a16="http://schemas.microsoft.com/office/drawing/2014/main" val="2410774746"/>
                  </a:ext>
                </a:extLst>
              </a:tr>
              <a:tr h="510550">
                <a:tc>
                  <a:txBody>
                    <a:bodyPr/>
                    <a:lstStyle/>
                    <a:p>
                      <a:pPr algn="just" rtl="0" fontAlgn="base"/>
                      <a:r>
                        <a:rPr lang="en-US" sz="1800">
                          <a:effectLst/>
                        </a:rPr>
                        <a:t>Information + Gift Card vs. Information </a:t>
                      </a:r>
                      <a:endParaRPr lang="en-US" sz="2800" b="0" i="0">
                        <a:effectLst/>
                      </a:endParaRPr>
                    </a:p>
                  </a:txBody>
                  <a:tcPr marL="82101" marR="82101" marT="41050" marB="41050" anchor="ctr"/>
                </a:tc>
                <a:tc>
                  <a:txBody>
                    <a:bodyPr/>
                    <a:lstStyle/>
                    <a:p>
                      <a:pPr algn="just" rtl="0" fontAlgn="base"/>
                      <a:r>
                        <a:rPr lang="en-US" sz="1800" dirty="0">
                          <a:effectLst/>
                        </a:rPr>
                        <a:t>-0.124 </a:t>
                      </a:r>
                      <a:endParaRPr lang="en-US" sz="2800" b="0" i="0" dirty="0">
                        <a:effectLst/>
                      </a:endParaRPr>
                    </a:p>
                  </a:txBody>
                  <a:tcPr marL="82101" marR="82101" marT="41050" marB="41050" anchor="ctr"/>
                </a:tc>
                <a:tc>
                  <a:txBody>
                    <a:bodyPr/>
                    <a:lstStyle/>
                    <a:p>
                      <a:pPr algn="just" rtl="0" fontAlgn="base"/>
                      <a:r>
                        <a:rPr lang="en-US" sz="1800" dirty="0">
                          <a:effectLst/>
                        </a:rPr>
                        <a:t>-0.437 </a:t>
                      </a:r>
                      <a:endParaRPr lang="en-US" sz="2800" b="0" i="0" dirty="0">
                        <a:effectLst/>
                      </a:endParaRPr>
                    </a:p>
                  </a:txBody>
                  <a:tcPr marL="82101" marR="82101" marT="41050" marB="41050" anchor="ctr"/>
                </a:tc>
                <a:tc>
                  <a:txBody>
                    <a:bodyPr/>
                    <a:lstStyle/>
                    <a:p>
                      <a:pPr algn="just" rtl="0" fontAlgn="base"/>
                      <a:r>
                        <a:rPr lang="en-US" sz="1800" dirty="0">
                          <a:effectLst/>
                        </a:rPr>
                        <a:t>0.189 </a:t>
                      </a:r>
                      <a:endParaRPr lang="en-US" sz="2800" b="0" i="0" dirty="0">
                        <a:effectLst/>
                      </a:endParaRPr>
                    </a:p>
                  </a:txBody>
                  <a:tcPr marL="82101" marR="82101" marT="41050" marB="41050" anchor="ctr"/>
                </a:tc>
                <a:tc>
                  <a:txBody>
                    <a:bodyPr/>
                    <a:lstStyle/>
                    <a:p>
                      <a:pPr algn="just" rtl="0" fontAlgn="base"/>
                      <a:r>
                        <a:rPr lang="en-US" sz="1800">
                          <a:effectLst/>
                        </a:rPr>
                        <a:t>0.7341 </a:t>
                      </a:r>
                      <a:endParaRPr lang="en-US" sz="2800" b="0" i="0">
                        <a:effectLst/>
                      </a:endParaRPr>
                    </a:p>
                  </a:txBody>
                  <a:tcPr marL="82101" marR="82101" marT="41050" marB="41050" anchor="ctr"/>
                </a:tc>
                <a:extLst>
                  <a:ext uri="{0D108BD9-81ED-4DB2-BD59-A6C34878D82A}">
                    <a16:rowId xmlns:a16="http://schemas.microsoft.com/office/drawing/2014/main" val="515212646"/>
                  </a:ext>
                </a:extLst>
              </a:tr>
              <a:tr h="510550">
                <a:tc>
                  <a:txBody>
                    <a:bodyPr/>
                    <a:lstStyle/>
                    <a:p>
                      <a:pPr algn="just" rtl="0" fontAlgn="base"/>
                      <a:r>
                        <a:rPr lang="en-US" sz="1800">
                          <a:effectLst/>
                        </a:rPr>
                        <a:t>Information + Sticker vs. Information </a:t>
                      </a:r>
                      <a:endParaRPr lang="en-US" sz="2800" b="0" i="0">
                        <a:effectLst/>
                      </a:endParaRPr>
                    </a:p>
                  </a:txBody>
                  <a:tcPr marL="82101" marR="82101" marT="41050" marB="41050" anchor="ctr"/>
                </a:tc>
                <a:tc>
                  <a:txBody>
                    <a:bodyPr/>
                    <a:lstStyle/>
                    <a:p>
                      <a:pPr algn="just" rtl="0" fontAlgn="base"/>
                      <a:r>
                        <a:rPr lang="en-US" sz="1800" dirty="0">
                          <a:effectLst/>
                        </a:rPr>
                        <a:t>-0.207 </a:t>
                      </a:r>
                      <a:endParaRPr lang="en-US" sz="2800" b="0" i="0" dirty="0">
                        <a:effectLst/>
                      </a:endParaRPr>
                    </a:p>
                  </a:txBody>
                  <a:tcPr marL="82101" marR="82101" marT="41050" marB="41050" anchor="ctr"/>
                </a:tc>
                <a:tc>
                  <a:txBody>
                    <a:bodyPr/>
                    <a:lstStyle/>
                    <a:p>
                      <a:pPr algn="just" rtl="0" fontAlgn="base"/>
                      <a:r>
                        <a:rPr lang="en-US" sz="1800">
                          <a:effectLst/>
                        </a:rPr>
                        <a:t>-0.522 </a:t>
                      </a:r>
                      <a:endParaRPr lang="en-US" sz="2800" b="0" i="0">
                        <a:effectLst/>
                      </a:endParaRPr>
                    </a:p>
                  </a:txBody>
                  <a:tcPr marL="82101" marR="82101" marT="41050" marB="41050" anchor="ctr"/>
                </a:tc>
                <a:tc>
                  <a:txBody>
                    <a:bodyPr/>
                    <a:lstStyle/>
                    <a:p>
                      <a:pPr algn="just" rtl="0" fontAlgn="base"/>
                      <a:r>
                        <a:rPr lang="en-US" sz="1800" dirty="0">
                          <a:effectLst/>
                        </a:rPr>
                        <a:t>0.109 </a:t>
                      </a:r>
                      <a:endParaRPr lang="en-US" sz="2800" b="0" i="0" dirty="0">
                        <a:effectLst/>
                      </a:endParaRPr>
                    </a:p>
                  </a:txBody>
                  <a:tcPr marL="82101" marR="82101" marT="41050" marB="41050" anchor="ctr"/>
                </a:tc>
                <a:tc>
                  <a:txBody>
                    <a:bodyPr/>
                    <a:lstStyle/>
                    <a:p>
                      <a:pPr algn="just" rtl="0" fontAlgn="base"/>
                      <a:r>
                        <a:rPr lang="en-US" sz="1800" dirty="0">
                          <a:effectLst/>
                        </a:rPr>
                        <a:t>0.3288 </a:t>
                      </a:r>
                      <a:endParaRPr lang="en-US" sz="2800" b="0" i="0" dirty="0">
                        <a:effectLst/>
                      </a:endParaRPr>
                    </a:p>
                  </a:txBody>
                  <a:tcPr marL="82101" marR="82101" marT="41050" marB="41050" anchor="ctr"/>
                </a:tc>
                <a:extLst>
                  <a:ext uri="{0D108BD9-81ED-4DB2-BD59-A6C34878D82A}">
                    <a16:rowId xmlns:a16="http://schemas.microsoft.com/office/drawing/2014/main" val="318458066"/>
                  </a:ext>
                </a:extLst>
              </a:tr>
              <a:tr h="510550">
                <a:tc>
                  <a:txBody>
                    <a:bodyPr/>
                    <a:lstStyle/>
                    <a:p>
                      <a:pPr algn="just" rtl="0" fontAlgn="base"/>
                      <a:r>
                        <a:rPr lang="en-US" sz="1800">
                          <a:effectLst/>
                        </a:rPr>
                        <a:t>Information + Sticker vs. Information Gift Card </a:t>
                      </a:r>
                      <a:endParaRPr lang="en-US" sz="2800" b="0" i="0">
                        <a:effectLst/>
                      </a:endParaRPr>
                    </a:p>
                  </a:txBody>
                  <a:tcPr marL="82101" marR="82101" marT="41050" marB="41050" anchor="ctr"/>
                </a:tc>
                <a:tc>
                  <a:txBody>
                    <a:bodyPr/>
                    <a:lstStyle/>
                    <a:p>
                      <a:pPr algn="just" rtl="0" fontAlgn="base"/>
                      <a:r>
                        <a:rPr lang="en-US" sz="1800" dirty="0">
                          <a:effectLst/>
                        </a:rPr>
                        <a:t>-0.082 </a:t>
                      </a:r>
                      <a:endParaRPr lang="en-US" sz="2800" b="0" i="0" dirty="0">
                        <a:effectLst/>
                      </a:endParaRPr>
                    </a:p>
                  </a:txBody>
                  <a:tcPr marL="82101" marR="82101" marT="41050" marB="41050" anchor="ctr"/>
                </a:tc>
                <a:tc>
                  <a:txBody>
                    <a:bodyPr/>
                    <a:lstStyle/>
                    <a:p>
                      <a:pPr algn="just" rtl="0" fontAlgn="base"/>
                      <a:r>
                        <a:rPr lang="en-US" sz="1800">
                          <a:effectLst/>
                        </a:rPr>
                        <a:t>-0.395 </a:t>
                      </a:r>
                      <a:endParaRPr lang="en-US" sz="2800" b="0" i="0">
                        <a:effectLst/>
                      </a:endParaRPr>
                    </a:p>
                  </a:txBody>
                  <a:tcPr marL="82101" marR="82101" marT="41050" marB="41050" anchor="ctr"/>
                </a:tc>
                <a:tc>
                  <a:txBody>
                    <a:bodyPr/>
                    <a:lstStyle/>
                    <a:p>
                      <a:pPr algn="just" rtl="0" fontAlgn="base"/>
                      <a:r>
                        <a:rPr lang="en-US" sz="1800">
                          <a:effectLst/>
                        </a:rPr>
                        <a:t>0.231 </a:t>
                      </a:r>
                      <a:endParaRPr lang="en-US" sz="2800" b="0" i="0">
                        <a:effectLst/>
                      </a:endParaRPr>
                    </a:p>
                  </a:txBody>
                  <a:tcPr marL="82101" marR="82101" marT="41050" marB="41050" anchor="ctr"/>
                </a:tc>
                <a:tc>
                  <a:txBody>
                    <a:bodyPr/>
                    <a:lstStyle/>
                    <a:p>
                      <a:pPr algn="just" rtl="0" fontAlgn="base"/>
                      <a:r>
                        <a:rPr lang="en-US" sz="1800" dirty="0">
                          <a:effectLst/>
                        </a:rPr>
                        <a:t>0.9043 </a:t>
                      </a:r>
                      <a:endParaRPr lang="en-US" sz="2800" b="0" i="0" dirty="0">
                        <a:effectLst/>
                      </a:endParaRPr>
                    </a:p>
                  </a:txBody>
                  <a:tcPr marL="82101" marR="82101" marT="41050" marB="41050" anchor="ctr"/>
                </a:tc>
                <a:extLst>
                  <a:ext uri="{0D108BD9-81ED-4DB2-BD59-A6C34878D82A}">
                    <a16:rowId xmlns:a16="http://schemas.microsoft.com/office/drawing/2014/main" val="3517185436"/>
                  </a:ext>
                </a:extLst>
              </a:tr>
            </a:tbl>
          </a:graphicData>
        </a:graphic>
      </p:graphicFrame>
      <p:sp>
        <p:nvSpPr>
          <p:cNvPr id="4" name="Rectangle 3">
            <a:extLst>
              <a:ext uri="{FF2B5EF4-FFF2-40B4-BE49-F238E27FC236}">
                <a16:creationId xmlns:a16="http://schemas.microsoft.com/office/drawing/2014/main" id="{FC61EF04-407F-47F9-A20D-A731000E59C6}"/>
              </a:ext>
            </a:extLst>
          </p:cNvPr>
          <p:cNvSpPr/>
          <p:nvPr/>
        </p:nvSpPr>
        <p:spPr>
          <a:xfrm>
            <a:off x="222408" y="1371207"/>
            <a:ext cx="3272178" cy="461665"/>
          </a:xfrm>
          <a:prstGeom prst="rect">
            <a:avLst/>
          </a:prstGeom>
        </p:spPr>
        <p:txBody>
          <a:bodyPr wrap="none">
            <a:spAutoFit/>
          </a:bodyPr>
          <a:lstStyle/>
          <a:p>
            <a:r>
              <a:rPr lang="en-US" sz="2400" dirty="0"/>
              <a:t>Tukey's HSD Test Results </a:t>
            </a:r>
          </a:p>
        </p:txBody>
      </p:sp>
    </p:spTree>
    <p:extLst>
      <p:ext uri="{BB962C8B-B14F-4D97-AF65-F5344CB8AC3E}">
        <p14:creationId xmlns:p14="http://schemas.microsoft.com/office/powerpoint/2010/main" val="429012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034-3FE2-BFFC-7527-DE4BEE88C844}"/>
              </a:ext>
            </a:extLst>
          </p:cNvPr>
          <p:cNvSpPr>
            <a:spLocks noGrp="1"/>
          </p:cNvSpPr>
          <p:nvPr>
            <p:ph type="title"/>
          </p:nvPr>
        </p:nvSpPr>
        <p:spPr>
          <a:xfrm>
            <a:off x="65468" y="-259501"/>
            <a:ext cx="10515600" cy="1325563"/>
          </a:xfrm>
        </p:spPr>
        <p:txBody>
          <a:bodyPr/>
          <a:lstStyle/>
          <a:p>
            <a:r>
              <a:rPr lang="en-US" b="1" dirty="0"/>
              <a:t>Bonus Slide: Additional Results</a:t>
            </a:r>
          </a:p>
        </p:txBody>
      </p:sp>
      <p:graphicFrame>
        <p:nvGraphicFramePr>
          <p:cNvPr id="8" name="Chart 7">
            <a:extLst>
              <a:ext uri="{FF2B5EF4-FFF2-40B4-BE49-F238E27FC236}">
                <a16:creationId xmlns:a16="http://schemas.microsoft.com/office/drawing/2014/main" id="{4635E34C-68A6-4150-BFEC-910FC126F1B9}"/>
              </a:ext>
            </a:extLst>
          </p:cNvPr>
          <p:cNvGraphicFramePr/>
          <p:nvPr>
            <p:extLst>
              <p:ext uri="{D42A27DB-BD31-4B8C-83A1-F6EECF244321}">
                <p14:modId xmlns:p14="http://schemas.microsoft.com/office/powerpoint/2010/main" val="2557099810"/>
              </p:ext>
            </p:extLst>
          </p:nvPr>
        </p:nvGraphicFramePr>
        <p:xfrm>
          <a:off x="417310" y="975695"/>
          <a:ext cx="10960199" cy="5744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77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7485-B9F8-0C7A-5D0E-6CE7552696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9C11712-4B19-5C25-B732-EDEF2E245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968" y="1577947"/>
            <a:ext cx="5328063" cy="4508041"/>
          </a:xfrm>
          <a:prstGeom prst="rect">
            <a:avLst/>
          </a:prstGeom>
        </p:spPr>
      </p:pic>
      <p:sp>
        <p:nvSpPr>
          <p:cNvPr id="2" name="Title 1">
            <a:extLst>
              <a:ext uri="{FF2B5EF4-FFF2-40B4-BE49-F238E27FC236}">
                <a16:creationId xmlns:a16="http://schemas.microsoft.com/office/drawing/2014/main" id="{E0B5FF7E-489B-4D57-2797-A2B513AB06E7}"/>
              </a:ext>
            </a:extLst>
          </p:cNvPr>
          <p:cNvSpPr>
            <a:spLocks noGrp="1"/>
          </p:cNvSpPr>
          <p:nvPr>
            <p:ph type="title"/>
          </p:nvPr>
        </p:nvSpPr>
        <p:spPr>
          <a:xfrm>
            <a:off x="401230" y="-133080"/>
            <a:ext cx="10515600" cy="1325563"/>
          </a:xfrm>
        </p:spPr>
        <p:txBody>
          <a:bodyPr/>
          <a:lstStyle/>
          <a:p>
            <a:r>
              <a:rPr lang="en-US" dirty="0"/>
              <a:t>Lands</a:t>
            </a:r>
          </a:p>
        </p:txBody>
      </p:sp>
      <p:sp>
        <p:nvSpPr>
          <p:cNvPr id="3" name="Content Placeholder 2">
            <a:extLst>
              <a:ext uri="{FF2B5EF4-FFF2-40B4-BE49-F238E27FC236}">
                <a16:creationId xmlns:a16="http://schemas.microsoft.com/office/drawing/2014/main" id="{EDFDFE4E-31EF-F895-514A-202F8C01EF06}"/>
              </a:ext>
            </a:extLst>
          </p:cNvPr>
          <p:cNvSpPr>
            <a:spLocks noGrp="1"/>
          </p:cNvSpPr>
          <p:nvPr>
            <p:ph idx="1"/>
          </p:nvPr>
        </p:nvSpPr>
        <p:spPr>
          <a:xfrm>
            <a:off x="273423" y="1577947"/>
            <a:ext cx="3003852" cy="4351338"/>
          </a:xfrm>
        </p:spPr>
        <p:txBody>
          <a:bodyPr>
            <a:normAutofit/>
          </a:bodyPr>
          <a:lstStyle/>
          <a:p>
            <a:pPr marL="0" indent="0">
              <a:buNone/>
            </a:pPr>
            <a:r>
              <a:rPr lang="en-US" dirty="0"/>
              <a:t>UBC Vancouver Campus</a:t>
            </a:r>
          </a:p>
          <a:p>
            <a:r>
              <a:rPr lang="en-US" dirty="0"/>
              <a:t>Musqueam</a:t>
            </a:r>
          </a:p>
          <a:p>
            <a:r>
              <a:rPr lang="en-US" dirty="0"/>
              <a:t>Squamish</a:t>
            </a:r>
          </a:p>
          <a:p>
            <a:r>
              <a:rPr lang="en-US" dirty="0"/>
              <a:t>Tsleil-Waututh</a:t>
            </a:r>
          </a:p>
        </p:txBody>
      </p:sp>
      <p:sp>
        <p:nvSpPr>
          <p:cNvPr id="4" name="Content Placeholder 2">
            <a:extLst>
              <a:ext uri="{FF2B5EF4-FFF2-40B4-BE49-F238E27FC236}">
                <a16:creationId xmlns:a16="http://schemas.microsoft.com/office/drawing/2014/main" id="{6AF7A9EA-479B-88E7-1D86-2EE37219FCFC}"/>
              </a:ext>
            </a:extLst>
          </p:cNvPr>
          <p:cNvSpPr txBox="1">
            <a:spLocks/>
          </p:cNvSpPr>
          <p:nvPr/>
        </p:nvSpPr>
        <p:spPr>
          <a:xfrm>
            <a:off x="9241604" y="1577947"/>
            <a:ext cx="3089666" cy="4649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Manning Park</a:t>
            </a:r>
          </a:p>
          <a:p>
            <a:r>
              <a:rPr lang="en-US" dirty="0" err="1"/>
              <a:t>Stó:lō</a:t>
            </a:r>
            <a:r>
              <a:rPr lang="en-US" dirty="0"/>
              <a:t> </a:t>
            </a:r>
          </a:p>
          <a:p>
            <a:r>
              <a:rPr lang="en-US" dirty="0"/>
              <a:t>Similkameen</a:t>
            </a:r>
          </a:p>
          <a:p>
            <a:endParaRPr lang="en-US" dirty="0"/>
          </a:p>
          <a:p>
            <a:pPr marL="0" indent="0">
              <a:buNone/>
            </a:pPr>
            <a:r>
              <a:rPr lang="en-US" dirty="0"/>
              <a:t>Cultus Lake</a:t>
            </a:r>
          </a:p>
          <a:p>
            <a:r>
              <a:rPr lang="en-US" dirty="0" err="1"/>
              <a:t>Ts'elxwéyeqw</a:t>
            </a:r>
            <a:endParaRPr lang="en-US" dirty="0"/>
          </a:p>
          <a:p>
            <a:r>
              <a:rPr lang="en-US" dirty="0"/>
              <a:t>Soowahlie</a:t>
            </a:r>
          </a:p>
        </p:txBody>
      </p:sp>
    </p:spTree>
    <p:extLst>
      <p:ext uri="{BB962C8B-B14F-4D97-AF65-F5344CB8AC3E}">
        <p14:creationId xmlns:p14="http://schemas.microsoft.com/office/powerpoint/2010/main" val="427415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CEB7CB-673D-4CF1-9377-5802E480A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274" y="899426"/>
            <a:ext cx="7661451" cy="5958574"/>
          </a:xfrm>
          <a:prstGeom prst="rect">
            <a:avLst/>
          </a:prstGeom>
        </p:spPr>
      </p:pic>
      <p:sp>
        <p:nvSpPr>
          <p:cNvPr id="13" name="Title 1">
            <a:extLst>
              <a:ext uri="{FF2B5EF4-FFF2-40B4-BE49-F238E27FC236}">
                <a16:creationId xmlns:a16="http://schemas.microsoft.com/office/drawing/2014/main" id="{BBBFAC77-1665-4B3F-A52A-3F7A9BB35342}"/>
              </a:ext>
            </a:extLst>
          </p:cNvPr>
          <p:cNvSpPr>
            <a:spLocks noGrp="1"/>
          </p:cNvSpPr>
          <p:nvPr>
            <p:ph type="title"/>
          </p:nvPr>
        </p:nvSpPr>
        <p:spPr>
          <a:xfrm>
            <a:off x="0" y="-200025"/>
            <a:ext cx="12192000" cy="1325563"/>
          </a:xfrm>
        </p:spPr>
        <p:txBody>
          <a:bodyPr/>
          <a:lstStyle/>
          <a:p>
            <a:pPr algn="ctr"/>
            <a:r>
              <a:rPr lang="en-US" dirty="0"/>
              <a:t>Black Bears vs Brown Bears</a:t>
            </a:r>
          </a:p>
        </p:txBody>
      </p:sp>
    </p:spTree>
    <p:extLst>
      <p:ext uri="{BB962C8B-B14F-4D97-AF65-F5344CB8AC3E}">
        <p14:creationId xmlns:p14="http://schemas.microsoft.com/office/powerpoint/2010/main" val="25406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0A1F-F8F0-3BE9-5311-16EC5BD85F55}"/>
              </a:ext>
            </a:extLst>
          </p:cNvPr>
          <p:cNvSpPr>
            <a:spLocks noGrp="1"/>
          </p:cNvSpPr>
          <p:nvPr>
            <p:ph type="title"/>
          </p:nvPr>
        </p:nvSpPr>
        <p:spPr/>
        <p:txBody>
          <a:bodyPr/>
          <a:lstStyle/>
          <a:p>
            <a:r>
              <a:rPr lang="en-US" dirty="0"/>
              <a:t>Human Bear Conflict: The Problem</a:t>
            </a:r>
          </a:p>
        </p:txBody>
      </p:sp>
      <p:sp>
        <p:nvSpPr>
          <p:cNvPr id="3" name="Content Placeholder 2">
            <a:extLst>
              <a:ext uri="{FF2B5EF4-FFF2-40B4-BE49-F238E27FC236}">
                <a16:creationId xmlns:a16="http://schemas.microsoft.com/office/drawing/2014/main" id="{2AFEE28B-D764-FD43-5E3B-EAC099543A21}"/>
              </a:ext>
            </a:extLst>
          </p:cNvPr>
          <p:cNvSpPr>
            <a:spLocks noGrp="1"/>
          </p:cNvSpPr>
          <p:nvPr>
            <p:ph idx="1"/>
          </p:nvPr>
        </p:nvSpPr>
        <p:spPr>
          <a:xfrm>
            <a:off x="838200" y="1825625"/>
            <a:ext cx="7969624" cy="4351338"/>
          </a:xfrm>
        </p:spPr>
        <p:txBody>
          <a:bodyPr>
            <a:normAutofit/>
          </a:bodyPr>
          <a:lstStyle/>
          <a:p>
            <a:r>
              <a:rPr lang="en-US" dirty="0"/>
              <a:t>Humans are increasingly encroaching on bear habitat (exacerbated by  climate change)</a:t>
            </a:r>
          </a:p>
          <a:p>
            <a:r>
              <a:rPr lang="en-US" dirty="0"/>
              <a:t>Food and food </a:t>
            </a:r>
            <a:r>
              <a:rPr lang="en-US" dirty="0" err="1"/>
              <a:t>odours</a:t>
            </a:r>
            <a:r>
              <a:rPr lang="en-US" dirty="0"/>
              <a:t> attract bears, leading to conflict and the death of the bear</a:t>
            </a:r>
          </a:p>
          <a:p>
            <a:r>
              <a:rPr lang="en-US" dirty="0"/>
              <a:t>Typically 500 bears are killed each year in BC</a:t>
            </a:r>
          </a:p>
          <a:p>
            <a:r>
              <a:rPr lang="en-US" dirty="0"/>
              <a:t>It is generally illegal to leave out bear attractants at campgrounds and homes near bear habitats, but people still do it (i.e., policy solution is in place, but not enough compliance). </a:t>
            </a:r>
            <a:r>
              <a:rPr lang="en-US" sz="2000" dirty="0">
                <a:hlinkClick r:id="rId3"/>
              </a:rPr>
              <a:t>B.C.’s Wildlife Act Sections 33.1, 88.1, 84, 84.1</a:t>
            </a:r>
            <a:r>
              <a:rPr lang="en-US" sz="2000" dirty="0"/>
              <a:t> </a:t>
            </a:r>
            <a:endParaRPr lang="en-US" dirty="0"/>
          </a:p>
        </p:txBody>
      </p:sp>
      <p:pic>
        <p:nvPicPr>
          <p:cNvPr id="5" name="Picture 4">
            <a:extLst>
              <a:ext uri="{FF2B5EF4-FFF2-40B4-BE49-F238E27FC236}">
                <a16:creationId xmlns:a16="http://schemas.microsoft.com/office/drawing/2014/main" id="{A6B47DF7-99C3-0A30-7720-3E4014BAB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865" y="1875545"/>
            <a:ext cx="3222050" cy="4361463"/>
          </a:xfrm>
          <a:prstGeom prst="rect">
            <a:avLst/>
          </a:prstGeom>
        </p:spPr>
      </p:pic>
    </p:spTree>
    <p:extLst>
      <p:ext uri="{BB962C8B-B14F-4D97-AF65-F5344CB8AC3E}">
        <p14:creationId xmlns:p14="http://schemas.microsoft.com/office/powerpoint/2010/main" val="96762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13D9B-4580-2A76-1736-8D94EF9FB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7CF20-A0F7-C55F-39B5-C1268E35FB12}"/>
              </a:ext>
            </a:extLst>
          </p:cNvPr>
          <p:cNvSpPr>
            <a:spLocks noGrp="1"/>
          </p:cNvSpPr>
          <p:nvPr>
            <p:ph type="title"/>
          </p:nvPr>
        </p:nvSpPr>
        <p:spPr>
          <a:xfrm>
            <a:off x="838200" y="74612"/>
            <a:ext cx="10515600" cy="1325563"/>
          </a:xfrm>
        </p:spPr>
        <p:txBody>
          <a:bodyPr/>
          <a:lstStyle/>
          <a:p>
            <a:r>
              <a:rPr lang="en-US" dirty="0"/>
              <a:t>Behavioural Insights Approach</a:t>
            </a:r>
          </a:p>
        </p:txBody>
      </p:sp>
      <p:sp>
        <p:nvSpPr>
          <p:cNvPr id="3" name="Content Placeholder 2">
            <a:extLst>
              <a:ext uri="{FF2B5EF4-FFF2-40B4-BE49-F238E27FC236}">
                <a16:creationId xmlns:a16="http://schemas.microsoft.com/office/drawing/2014/main" id="{35DBA09B-73E5-324B-7865-8B9C4D1EA4F0}"/>
              </a:ext>
            </a:extLst>
          </p:cNvPr>
          <p:cNvSpPr>
            <a:spLocks noGrp="1"/>
          </p:cNvSpPr>
          <p:nvPr>
            <p:ph idx="1"/>
          </p:nvPr>
        </p:nvSpPr>
        <p:spPr>
          <a:xfrm>
            <a:off x="838200" y="1400175"/>
            <a:ext cx="10515600" cy="5186363"/>
          </a:xfrm>
        </p:spPr>
        <p:txBody>
          <a:bodyPr>
            <a:normAutofit lnSpcReduction="10000"/>
          </a:bodyPr>
          <a:lstStyle/>
          <a:p>
            <a:r>
              <a:rPr lang="en-US" sz="3200" dirty="0"/>
              <a:t>Applying social science research (such as psychology and economics) </a:t>
            </a:r>
          </a:p>
          <a:p>
            <a:pPr lvl="1"/>
            <a:r>
              <a:rPr lang="en-US" sz="2800" dirty="0"/>
              <a:t>to encourage better choices for individuals and society</a:t>
            </a:r>
          </a:p>
          <a:p>
            <a:pPr lvl="1"/>
            <a:r>
              <a:rPr lang="en-US" sz="2800" dirty="0"/>
              <a:t>often used in public policy</a:t>
            </a:r>
          </a:p>
          <a:p>
            <a:r>
              <a:rPr lang="en-US" sz="3200" dirty="0"/>
              <a:t>Example: using defaults to increase household uptake of green energy</a:t>
            </a:r>
          </a:p>
          <a:p>
            <a:r>
              <a:rPr lang="en-US" sz="3200" dirty="0"/>
              <a:t>One framework is E.A.S.T. (BIT 2014). Make the </a:t>
            </a:r>
            <a:r>
              <a:rPr lang="en-US" sz="3200" dirty="0" err="1"/>
              <a:t>behaviour</a:t>
            </a:r>
            <a:r>
              <a:rPr lang="en-US" sz="3200" dirty="0"/>
              <a:t>:</a:t>
            </a:r>
          </a:p>
          <a:p>
            <a:pPr lvl="1"/>
            <a:r>
              <a:rPr lang="en-US" sz="2800" dirty="0"/>
              <a:t>Easy</a:t>
            </a:r>
          </a:p>
          <a:p>
            <a:pPr lvl="1"/>
            <a:r>
              <a:rPr lang="en-US" sz="2800" dirty="0"/>
              <a:t>Attractive</a:t>
            </a:r>
          </a:p>
          <a:p>
            <a:pPr lvl="1"/>
            <a:r>
              <a:rPr lang="en-US" sz="2800" dirty="0"/>
              <a:t>Social</a:t>
            </a:r>
          </a:p>
          <a:p>
            <a:pPr lvl="1"/>
            <a:r>
              <a:rPr lang="en-US" sz="2800" dirty="0"/>
              <a:t>Timely</a:t>
            </a:r>
          </a:p>
        </p:txBody>
      </p:sp>
      <p:sp>
        <p:nvSpPr>
          <p:cNvPr id="4" name="TextBox 3">
            <a:extLst>
              <a:ext uri="{FF2B5EF4-FFF2-40B4-BE49-F238E27FC236}">
                <a16:creationId xmlns:a16="http://schemas.microsoft.com/office/drawing/2014/main" id="{F7D98944-DFAA-4AC4-9281-F8473B5EEA83}"/>
              </a:ext>
            </a:extLst>
          </p:cNvPr>
          <p:cNvSpPr txBox="1"/>
          <p:nvPr/>
        </p:nvSpPr>
        <p:spPr>
          <a:xfrm>
            <a:off x="838200" y="6409293"/>
            <a:ext cx="8309519" cy="369332"/>
          </a:xfrm>
          <a:prstGeom prst="rect">
            <a:avLst/>
          </a:prstGeom>
          <a:noFill/>
        </p:spPr>
        <p:txBody>
          <a:bodyPr wrap="none" rtlCol="0">
            <a:spAutoFit/>
          </a:bodyPr>
          <a:lstStyle/>
          <a:p>
            <a:r>
              <a:rPr lang="en-US" dirty="0" err="1"/>
              <a:t>Behavioural</a:t>
            </a:r>
            <a:r>
              <a:rPr lang="en-US" dirty="0"/>
              <a:t> Insights Team (2014). East. </a:t>
            </a:r>
            <a:r>
              <a:rPr lang="en-US" i="1" dirty="0"/>
              <a:t>Four Simple Ways to Apply </a:t>
            </a:r>
            <a:r>
              <a:rPr lang="en-US" i="1" dirty="0" err="1"/>
              <a:t>Behavioural</a:t>
            </a:r>
            <a:r>
              <a:rPr lang="en-US" i="1" dirty="0"/>
              <a:t> Insights</a:t>
            </a:r>
            <a:r>
              <a:rPr lang="en-US" dirty="0"/>
              <a:t>.</a:t>
            </a:r>
          </a:p>
        </p:txBody>
      </p:sp>
    </p:spTree>
    <p:extLst>
      <p:ext uri="{BB962C8B-B14F-4D97-AF65-F5344CB8AC3E}">
        <p14:creationId xmlns:p14="http://schemas.microsoft.com/office/powerpoint/2010/main" val="376104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148D-D270-ACAC-CA60-83939C94BD2C}"/>
              </a:ext>
            </a:extLst>
          </p:cNvPr>
          <p:cNvSpPr>
            <a:spLocks noGrp="1"/>
          </p:cNvSpPr>
          <p:nvPr>
            <p:ph type="title"/>
          </p:nvPr>
        </p:nvSpPr>
        <p:spPr>
          <a:xfrm>
            <a:off x="168499" y="-181003"/>
            <a:ext cx="10515600" cy="1325563"/>
          </a:xfrm>
        </p:spPr>
        <p:txBody>
          <a:bodyPr/>
          <a:lstStyle/>
          <a:p>
            <a:r>
              <a:rPr lang="en-US" dirty="0"/>
              <a:t>Research Question</a:t>
            </a:r>
          </a:p>
        </p:txBody>
      </p:sp>
      <p:sp>
        <p:nvSpPr>
          <p:cNvPr id="3" name="Content Placeholder 2">
            <a:extLst>
              <a:ext uri="{FF2B5EF4-FFF2-40B4-BE49-F238E27FC236}">
                <a16:creationId xmlns:a16="http://schemas.microsoft.com/office/drawing/2014/main" id="{50FABF27-9F69-D02D-D7CC-915378138E9E}"/>
              </a:ext>
            </a:extLst>
          </p:cNvPr>
          <p:cNvSpPr>
            <a:spLocks noGrp="1"/>
          </p:cNvSpPr>
          <p:nvPr>
            <p:ph idx="1"/>
          </p:nvPr>
        </p:nvSpPr>
        <p:spPr>
          <a:xfrm>
            <a:off x="226453" y="963555"/>
            <a:ext cx="11666883" cy="4541255"/>
          </a:xfrm>
        </p:spPr>
        <p:txBody>
          <a:bodyPr/>
          <a:lstStyle/>
          <a:p>
            <a:r>
              <a:rPr lang="en-US" sz="3600" dirty="0"/>
              <a:t>What is the most effective way to improve human behavior and decrease unattended bear attractants? </a:t>
            </a:r>
          </a:p>
          <a:p>
            <a:pPr lvl="1"/>
            <a:r>
              <a:rPr lang="en-US" sz="3200" dirty="0"/>
              <a:t>Additional information? </a:t>
            </a:r>
          </a:p>
          <a:p>
            <a:pPr lvl="1"/>
            <a:r>
              <a:rPr lang="en-US" sz="3200" dirty="0"/>
              <a:t>Financial incentive? ($10 gift card to Tim Hortons)</a:t>
            </a:r>
          </a:p>
          <a:p>
            <a:pPr lvl="1"/>
            <a:r>
              <a:rPr lang="en-US" sz="3200" dirty="0"/>
              <a:t>Social nudge? (responsible camper sticker)</a:t>
            </a:r>
          </a:p>
          <a:p>
            <a:endParaRPr lang="en-US" dirty="0"/>
          </a:p>
        </p:txBody>
      </p:sp>
    </p:spTree>
    <p:extLst>
      <p:ext uri="{BB962C8B-B14F-4D97-AF65-F5344CB8AC3E}">
        <p14:creationId xmlns:p14="http://schemas.microsoft.com/office/powerpoint/2010/main" val="81259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CBB0D-35CD-13E4-E2C8-598E8624C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AFEE2-02F6-56AD-6AA3-9FDF8E7F726F}"/>
              </a:ext>
            </a:extLst>
          </p:cNvPr>
          <p:cNvSpPr>
            <a:spLocks noGrp="1"/>
          </p:cNvSpPr>
          <p:nvPr>
            <p:ph type="title"/>
          </p:nvPr>
        </p:nvSpPr>
        <p:spPr>
          <a:xfrm>
            <a:off x="838200" y="-160313"/>
            <a:ext cx="10515600" cy="1325563"/>
          </a:xfrm>
        </p:spPr>
        <p:txBody>
          <a:bodyPr/>
          <a:lstStyle/>
          <a:p>
            <a:r>
              <a:rPr lang="en-US" dirty="0"/>
              <a:t>Research Design</a:t>
            </a:r>
          </a:p>
        </p:txBody>
      </p:sp>
      <p:sp>
        <p:nvSpPr>
          <p:cNvPr id="3" name="Content Placeholder 2">
            <a:extLst>
              <a:ext uri="{FF2B5EF4-FFF2-40B4-BE49-F238E27FC236}">
                <a16:creationId xmlns:a16="http://schemas.microsoft.com/office/drawing/2014/main" id="{E0F6A771-4A93-8988-8322-0AE52F87A51F}"/>
              </a:ext>
            </a:extLst>
          </p:cNvPr>
          <p:cNvSpPr>
            <a:spLocks noGrp="1"/>
          </p:cNvSpPr>
          <p:nvPr>
            <p:ph idx="1"/>
          </p:nvPr>
        </p:nvSpPr>
        <p:spPr>
          <a:xfrm>
            <a:off x="838200" y="962167"/>
            <a:ext cx="10515600" cy="5711588"/>
          </a:xfrm>
        </p:spPr>
        <p:txBody>
          <a:bodyPr>
            <a:normAutofit/>
          </a:bodyPr>
          <a:lstStyle/>
          <a:p>
            <a:pPr marL="0" indent="0">
              <a:buNone/>
            </a:pPr>
            <a:r>
              <a:rPr lang="en-US" b="1" dirty="0"/>
              <a:t>Condition 1 (C1): Control</a:t>
            </a:r>
          </a:p>
          <a:p>
            <a:pPr marL="0" indent="0">
              <a:buNone/>
            </a:pPr>
            <a:r>
              <a:rPr lang="en-US" dirty="0"/>
              <a:t>Consent form and agree to be observed. </a:t>
            </a:r>
          </a:p>
          <a:p>
            <a:pPr marL="0" indent="0">
              <a:buNone/>
            </a:pPr>
            <a:r>
              <a:rPr lang="en-US" dirty="0"/>
              <a:t>No additional intervention provided. </a:t>
            </a:r>
            <a:endParaRPr lang="en-US" b="1" dirty="0"/>
          </a:p>
        </p:txBody>
      </p:sp>
    </p:spTree>
    <p:extLst>
      <p:ext uri="{BB962C8B-B14F-4D97-AF65-F5344CB8AC3E}">
        <p14:creationId xmlns:p14="http://schemas.microsoft.com/office/powerpoint/2010/main" val="135273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7DF7-811A-B2CC-FDE9-3B109AFA1C41}"/>
              </a:ext>
            </a:extLst>
          </p:cNvPr>
          <p:cNvSpPr>
            <a:spLocks noGrp="1"/>
          </p:cNvSpPr>
          <p:nvPr>
            <p:ph type="title"/>
          </p:nvPr>
        </p:nvSpPr>
        <p:spPr>
          <a:xfrm>
            <a:off x="838200" y="-160313"/>
            <a:ext cx="10515600" cy="1325563"/>
          </a:xfrm>
        </p:spPr>
        <p:txBody>
          <a:bodyPr/>
          <a:lstStyle/>
          <a:p>
            <a:r>
              <a:rPr lang="en-US" dirty="0"/>
              <a:t>Research Design</a:t>
            </a:r>
          </a:p>
        </p:txBody>
      </p:sp>
      <p:sp>
        <p:nvSpPr>
          <p:cNvPr id="3" name="Content Placeholder 2">
            <a:extLst>
              <a:ext uri="{FF2B5EF4-FFF2-40B4-BE49-F238E27FC236}">
                <a16:creationId xmlns:a16="http://schemas.microsoft.com/office/drawing/2014/main" id="{F246E3C5-2E84-84B3-77D6-5ABF02456267}"/>
              </a:ext>
            </a:extLst>
          </p:cNvPr>
          <p:cNvSpPr>
            <a:spLocks noGrp="1"/>
          </p:cNvSpPr>
          <p:nvPr>
            <p:ph idx="1"/>
          </p:nvPr>
        </p:nvSpPr>
        <p:spPr>
          <a:xfrm>
            <a:off x="838200" y="962167"/>
            <a:ext cx="5531915" cy="5711588"/>
          </a:xfrm>
        </p:spPr>
        <p:txBody>
          <a:bodyPr>
            <a:normAutofit/>
          </a:bodyPr>
          <a:lstStyle/>
          <a:p>
            <a:pPr marL="0" indent="0">
              <a:buNone/>
            </a:pPr>
            <a:r>
              <a:rPr lang="en-US" b="1" dirty="0"/>
              <a:t>Condition 2 (C2): Information only  </a:t>
            </a:r>
          </a:p>
          <a:p>
            <a:pPr marL="0" indent="0">
              <a:buNone/>
            </a:pPr>
            <a:r>
              <a:rPr lang="en-US" dirty="0"/>
              <a:t>Provide campsite visitors with a card containing information on bear-safe behaviors and a list of bear attractants that should be avoided.  </a:t>
            </a:r>
          </a:p>
        </p:txBody>
      </p:sp>
      <p:pic>
        <p:nvPicPr>
          <p:cNvPr id="5" name="Picture 4" descr="A screenshot of a phone&#10;&#10;Description automatically generated">
            <a:extLst>
              <a:ext uri="{FF2B5EF4-FFF2-40B4-BE49-F238E27FC236}">
                <a16:creationId xmlns:a16="http://schemas.microsoft.com/office/drawing/2014/main" id="{C4FF8ACB-0C2A-EDDB-583A-DD8287F73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34" y="0"/>
            <a:ext cx="2296583" cy="6858000"/>
          </a:xfrm>
          <a:prstGeom prst="rect">
            <a:avLst/>
          </a:prstGeom>
        </p:spPr>
      </p:pic>
      <p:pic>
        <p:nvPicPr>
          <p:cNvPr id="6" name="Picture 5" descr="A close-up of a checklist&#10;&#10;Description automatically generated">
            <a:extLst>
              <a:ext uri="{FF2B5EF4-FFF2-40B4-BE49-F238E27FC236}">
                <a16:creationId xmlns:a16="http://schemas.microsoft.com/office/drawing/2014/main" id="{73DB2796-76C1-B69B-C369-498BEF017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77" y="0"/>
            <a:ext cx="2286000" cy="6858000"/>
          </a:xfrm>
          <a:prstGeom prst="rect">
            <a:avLst/>
          </a:prstGeom>
        </p:spPr>
      </p:pic>
    </p:spTree>
    <p:extLst>
      <p:ext uri="{BB962C8B-B14F-4D97-AF65-F5344CB8AC3E}">
        <p14:creationId xmlns:p14="http://schemas.microsoft.com/office/powerpoint/2010/main" val="144582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1059</Words>
  <Application>Microsoft Office PowerPoint</Application>
  <PresentationFormat>Widescreen</PresentationFormat>
  <Paragraphs>167</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Preventing Human-Bear Conflict with Behavioural Insights</vt:lpstr>
      <vt:lpstr>Collaborators and Support</vt:lpstr>
      <vt:lpstr>Lands</vt:lpstr>
      <vt:lpstr>Black Bears vs Brown Bears</vt:lpstr>
      <vt:lpstr>Human Bear Conflict: The Problem</vt:lpstr>
      <vt:lpstr>Behavioural Insights Approach</vt:lpstr>
      <vt:lpstr>Research Question</vt:lpstr>
      <vt:lpstr>Research Design</vt:lpstr>
      <vt:lpstr>Research Design</vt:lpstr>
      <vt:lpstr>Research Design</vt:lpstr>
      <vt:lpstr>Research Design</vt:lpstr>
      <vt:lpstr>Research Design</vt:lpstr>
      <vt:lpstr>Research Design</vt:lpstr>
      <vt:lpstr>Results</vt:lpstr>
      <vt:lpstr>Results</vt:lpstr>
      <vt:lpstr>Results</vt:lpstr>
      <vt:lpstr>Anecdotal Result</vt:lpstr>
      <vt:lpstr>Study 1: Key Takeaways</vt:lpstr>
      <vt:lpstr>Next Steps</vt:lpstr>
      <vt:lpstr>Thank you!</vt:lpstr>
      <vt:lpstr>Bonus Slide: Additional Results</vt:lpstr>
      <vt:lpstr>Bonus Slide: Additional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Human-Bear Conflict with Behavioural Insights</dc:title>
  <dc:creator>David Hardisty</dc:creator>
  <cp:lastModifiedBy>David Hardisty</cp:lastModifiedBy>
  <cp:revision>65</cp:revision>
  <dcterms:created xsi:type="dcterms:W3CDTF">2024-03-08T20:01:17Z</dcterms:created>
  <dcterms:modified xsi:type="dcterms:W3CDTF">2025-04-01T02:41:47Z</dcterms:modified>
</cp:coreProperties>
</file>